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8" r:id="rId3"/>
    <p:sldId id="259" r:id="rId4"/>
    <p:sldId id="269" r:id="rId5"/>
    <p:sldId id="260" r:id="rId6"/>
    <p:sldId id="261" r:id="rId7"/>
    <p:sldId id="274" r:id="rId8"/>
    <p:sldId id="292" r:id="rId9"/>
    <p:sldId id="294" r:id="rId10"/>
    <p:sldId id="295" r:id="rId11"/>
    <p:sldId id="296" r:id="rId12"/>
    <p:sldId id="262" r:id="rId13"/>
    <p:sldId id="263" r:id="rId14"/>
    <p:sldId id="264" r:id="rId15"/>
    <p:sldId id="265" r:id="rId16"/>
    <p:sldId id="266" r:id="rId17"/>
    <p:sldId id="267" r:id="rId18"/>
    <p:sldId id="268" r:id="rId19"/>
    <p:sldId id="270" r:id="rId20"/>
    <p:sldId id="271" r:id="rId21"/>
    <p:sldId id="272" r:id="rId22"/>
    <p:sldId id="273" r:id="rId23"/>
    <p:sldId id="281" r:id="rId24"/>
    <p:sldId id="283" r:id="rId25"/>
    <p:sldId id="285" r:id="rId26"/>
    <p:sldId id="282" r:id="rId27"/>
    <p:sldId id="284" r:id="rId28"/>
    <p:sldId id="297" r:id="rId29"/>
    <p:sldId id="286" r:id="rId30"/>
    <p:sldId id="287" r:id="rId31"/>
    <p:sldId id="288" r:id="rId32"/>
    <p:sldId id="289" r:id="rId33"/>
    <p:sldId id="290" r:id="rId34"/>
    <p:sldId id="275" r:id="rId35"/>
    <p:sldId id="276" r:id="rId36"/>
    <p:sldId id="277" r:id="rId37"/>
    <p:sldId id="298" r:id="rId38"/>
    <p:sldId id="299" r:id="rId39"/>
    <p:sldId id="300" r:id="rId40"/>
    <p:sldId id="301" r:id="rId41"/>
    <p:sldId id="302" r:id="rId42"/>
    <p:sldId id="303" r:id="rId43"/>
    <p:sldId id="305" r:id="rId44"/>
    <p:sldId id="304" r:id="rId45"/>
    <p:sldId id="278" r:id="rId46"/>
    <p:sldId id="279" r:id="rId47"/>
    <p:sldId id="291" r:id="rId48"/>
    <p:sldId id="29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p:restoredTop sz="85202" autoAdjust="0"/>
  </p:normalViewPr>
  <p:slideViewPr>
    <p:cSldViewPr snapToGrid="0" snapToObjects="1">
      <p:cViewPr varScale="1">
        <p:scale>
          <a:sx n="73" d="100"/>
          <a:sy n="73" d="100"/>
        </p:scale>
        <p:origin x="11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68F0F-80A5-E249-842B-2791836EA45D}" type="datetimeFigureOut">
              <a:rPr lang="en-US" smtClean="0"/>
              <a:t>11/27/2020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0E8E1-A4C7-EA4D-9355-77C419F24D86}" type="slidenum">
              <a:rPr lang="en-US" smtClean="0"/>
              <a:t>‹#›</a:t>
            </a:fld>
            <a:endParaRPr lang="en-US"/>
          </a:p>
        </p:txBody>
      </p:sp>
    </p:spTree>
    <p:extLst>
      <p:ext uri="{BB962C8B-B14F-4D97-AF65-F5344CB8AC3E}">
        <p14:creationId xmlns:p14="http://schemas.microsoft.com/office/powerpoint/2010/main" val="328277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People to meeting</a:t>
            </a:r>
          </a:p>
          <a:p>
            <a:pPr marL="171450" indent="-171450">
              <a:buFont typeface="Arial" panose="020B0604020202020204" pitchFamily="34" charset="0"/>
              <a:buChar char="•"/>
            </a:pPr>
            <a:r>
              <a:rPr lang="en-US" dirty="0"/>
              <a:t>If not done already, do acknowledgement of country</a:t>
            </a:r>
          </a:p>
          <a:p>
            <a:pPr marL="171450" indent="-171450">
              <a:buFont typeface="Arial" panose="020B0604020202020204" pitchFamily="34" charset="0"/>
              <a:buChar char="•"/>
            </a:pPr>
            <a:r>
              <a:rPr lang="en-US" dirty="0"/>
              <a:t>Explain purpose of presentation</a:t>
            </a:r>
          </a:p>
          <a:p>
            <a:pPr marL="628650" lvl="1" indent="-171450">
              <a:buFont typeface="Arial" panose="020B0604020202020204" pitchFamily="34" charset="0"/>
              <a:buChar char="•"/>
            </a:pPr>
            <a:r>
              <a:rPr lang="en-US" dirty="0"/>
              <a:t>To highlight the importance of Our Program</a:t>
            </a:r>
          </a:p>
          <a:p>
            <a:pPr marL="628650" lvl="1" indent="-171450">
              <a:buFont typeface="Arial" panose="020B0604020202020204" pitchFamily="34" charset="0"/>
              <a:buChar char="•"/>
            </a:pPr>
            <a:r>
              <a:rPr lang="en-US" dirty="0"/>
              <a:t>Cover what we should already be doing</a:t>
            </a:r>
          </a:p>
          <a:p>
            <a:pPr marL="628650" lvl="1" indent="-171450">
              <a:buFont typeface="Arial" panose="020B0604020202020204" pitchFamily="34" charset="0"/>
              <a:buChar char="•"/>
            </a:pPr>
            <a:r>
              <a:rPr lang="en-US" dirty="0"/>
              <a:t>What is coming up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8E0E8E1-A4C7-EA4D-9355-77C419F24D86}" type="slidenum">
              <a:rPr lang="en-US" smtClean="0"/>
              <a:t>1</a:t>
            </a:fld>
            <a:endParaRPr lang="en-US" dirty="0"/>
          </a:p>
        </p:txBody>
      </p:sp>
    </p:spTree>
    <p:extLst>
      <p:ext uri="{BB962C8B-B14F-4D97-AF65-F5344CB8AC3E}">
        <p14:creationId xmlns:p14="http://schemas.microsoft.com/office/powerpoint/2010/main" val="287408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Scouting needs to be completed when a youth joins the Scouting Movement for the first time or if they join after having a break.</a:t>
            </a:r>
          </a:p>
          <a:p>
            <a:pPr marL="0" indent="0">
              <a:buFont typeface="Arial" panose="020B0604020202020204" pitchFamily="34" charset="0"/>
              <a:buNone/>
            </a:pPr>
            <a:r>
              <a:rPr lang="en-US" dirty="0"/>
              <a:t>It is important for the discussion to occur as part of experiencing the program first hand. </a:t>
            </a:r>
          </a:p>
          <a:p>
            <a:pPr marL="0" indent="0">
              <a:buFont typeface="Arial" panose="020B0604020202020204" pitchFamily="34" charset="0"/>
              <a:buNone/>
            </a:pPr>
            <a:r>
              <a:rPr lang="en-US" dirty="0"/>
              <a:t>This will help the new Scout to fully understand what’s covered through the discussion. </a:t>
            </a:r>
          </a:p>
          <a:p>
            <a:pPr marL="0" indent="0">
              <a:buFont typeface="Arial" panose="020B0604020202020204" pitchFamily="34" charset="0"/>
              <a:buNone/>
            </a:pPr>
            <a:r>
              <a:rPr lang="en-US" dirty="0"/>
              <a:t>Discussions should involve the youth member, their peer mentor or Patrol Leader, and if needed, their adult Leader.</a:t>
            </a:r>
          </a:p>
          <a:p>
            <a:pPr marL="0" indent="0">
              <a:buFont typeface="Arial" panose="020B0604020202020204" pitchFamily="34" charset="0"/>
              <a:buNone/>
            </a:pPr>
            <a:r>
              <a:rPr lang="en-US" dirty="0"/>
              <a:t>This isn’t an interview or test and the person leading the discussion should have a good understanding of Scouting. </a:t>
            </a:r>
          </a:p>
          <a:p>
            <a:pPr marL="0" indent="0">
              <a:buFont typeface="Arial" panose="020B0604020202020204" pitchFamily="34" charset="0"/>
              <a:buNone/>
            </a:pPr>
            <a:r>
              <a:rPr lang="en-US" dirty="0"/>
              <a:t>Once the Scout has completed their Introduction to Scouting they’ll be invested and presented with the World Organisation of the Scout Movement badge for their uniform. </a:t>
            </a:r>
            <a:endParaRPr lang="en-AU" dirty="0"/>
          </a:p>
        </p:txBody>
      </p:sp>
      <p:sp>
        <p:nvSpPr>
          <p:cNvPr id="4" name="Slide Number Placeholder 3"/>
          <p:cNvSpPr>
            <a:spLocks noGrp="1"/>
          </p:cNvSpPr>
          <p:nvPr>
            <p:ph type="sldNum" sz="quarter" idx="10"/>
          </p:nvPr>
        </p:nvSpPr>
        <p:spPr/>
        <p:txBody>
          <a:bodyPr/>
          <a:lstStyle/>
          <a:p>
            <a:fld id="{88E0E8E1-A4C7-EA4D-9355-77C419F24D86}" type="slidenum">
              <a:rPr lang="en-US" smtClean="0"/>
              <a:t>11</a:t>
            </a:fld>
            <a:endParaRPr lang="en-US" dirty="0"/>
          </a:p>
        </p:txBody>
      </p:sp>
    </p:spTree>
    <p:extLst>
      <p:ext uri="{BB962C8B-B14F-4D97-AF65-F5344CB8AC3E}">
        <p14:creationId xmlns:p14="http://schemas.microsoft.com/office/powerpoint/2010/main" val="190566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r>
              <a:rPr lang="en-US" baseline="0" dirty="0"/>
              <a:t> to Section is not a replacement for the Link Badge – they are totally different</a:t>
            </a:r>
            <a:endParaRPr lang="en-US" dirty="0"/>
          </a:p>
          <a:p>
            <a:r>
              <a:rPr lang="en-US" dirty="0"/>
              <a:t>Introduction to Section badge for Scouts transitioning to the next Section</a:t>
            </a:r>
          </a:p>
          <a:p>
            <a:r>
              <a:rPr lang="en-US" dirty="0"/>
              <a:t>Discussions should involve the youth member, their peer mentor or Patrol Leader, and if needed, their adult Leader.</a:t>
            </a:r>
          </a:p>
          <a:p>
            <a:r>
              <a:rPr lang="en-US" dirty="0"/>
              <a:t>Replaces Link Badges and Venturing Skills.</a:t>
            </a:r>
          </a:p>
          <a:p>
            <a:r>
              <a:rPr lang="en-US" dirty="0"/>
              <a:t>Scouts can now wear all Introduction to Section badges on their uniform</a:t>
            </a:r>
          </a:p>
        </p:txBody>
      </p:sp>
      <p:sp>
        <p:nvSpPr>
          <p:cNvPr id="4" name="Slide Number Placeholder 3"/>
          <p:cNvSpPr>
            <a:spLocks noGrp="1"/>
          </p:cNvSpPr>
          <p:nvPr>
            <p:ph type="sldNum" sz="quarter" idx="5"/>
          </p:nvPr>
        </p:nvSpPr>
        <p:spPr/>
        <p:txBody>
          <a:bodyPr/>
          <a:lstStyle/>
          <a:p>
            <a:fld id="{88E0E8E1-A4C7-EA4D-9355-77C419F24D86}" type="slidenum">
              <a:rPr lang="en-US" smtClean="0"/>
              <a:t>12</a:t>
            </a:fld>
            <a:endParaRPr lang="en-US" dirty="0"/>
          </a:p>
        </p:txBody>
      </p:sp>
    </p:spTree>
    <p:extLst>
      <p:ext uri="{BB962C8B-B14F-4D97-AF65-F5344CB8AC3E}">
        <p14:creationId xmlns:p14="http://schemas.microsoft.com/office/powerpoint/2010/main" val="288756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Milestones</a:t>
            </a:r>
          </a:p>
          <a:p>
            <a:pPr marL="171450" indent="-171450">
              <a:buFont typeface="Arial" panose="020B0604020202020204" pitchFamily="34" charset="0"/>
              <a:buChar char="•"/>
            </a:pPr>
            <a:r>
              <a:rPr lang="en-US" dirty="0"/>
              <a:t>Driven by Unit Program – good program should lead to all active members achieving these without difficulty</a:t>
            </a:r>
          </a:p>
          <a:p>
            <a:pPr marL="171450" indent="-171450">
              <a:buFont typeface="Arial" panose="020B0604020202020204" pitchFamily="34" charset="0"/>
              <a:buChar char="•"/>
            </a:pPr>
            <a:r>
              <a:rPr lang="en-US" dirty="0"/>
              <a:t>Milestones involve Venturers being actively involved in a diverse range of Challenge Area-related activities over a 6 to 12 month period </a:t>
            </a:r>
          </a:p>
          <a:p>
            <a:pPr marL="171450" indent="-171450">
              <a:buFont typeface="Arial" panose="020B0604020202020204" pitchFamily="34" charset="0"/>
              <a:buChar char="•"/>
            </a:pPr>
            <a:r>
              <a:rPr lang="en-US" dirty="0"/>
              <a:t>Each Venturer will take on roles of Participating, Assisting and Leading  </a:t>
            </a:r>
          </a:p>
          <a:p>
            <a:pPr marL="171450" indent="-171450">
              <a:buFont typeface="Arial" panose="020B0604020202020204" pitchFamily="34" charset="0"/>
              <a:buChar char="•"/>
            </a:pPr>
            <a:r>
              <a:rPr lang="en-US" dirty="0"/>
              <a:t>There are 3 Milestones in the program</a:t>
            </a:r>
          </a:p>
          <a:p>
            <a:pPr marL="171450" indent="-171450">
              <a:buFont typeface="Arial" panose="020B0604020202020204" pitchFamily="34" charset="0"/>
              <a:buChar char="•"/>
            </a:pPr>
            <a:r>
              <a:rPr lang="en-US" dirty="0"/>
              <a:t>A</a:t>
            </a:r>
            <a:r>
              <a:rPr lang="en-US" baseline="0" dirty="0"/>
              <a:t> Scout transitioning form the Scout Unit will start on Milestone 1</a:t>
            </a:r>
            <a:endParaRPr lang="en-US" dirty="0"/>
          </a:p>
          <a:p>
            <a:pPr marL="171450" indent="-171450">
              <a:buFont typeface="Arial" panose="020B0604020202020204" pitchFamily="34" charset="0"/>
              <a:buChar char="•"/>
            </a:pPr>
            <a:r>
              <a:rPr lang="en-US" dirty="0"/>
              <a:t>The personal reflection is about the Venturer thinking how they have developed their SPICES whilst completing the Milestone Highlight self reflection interview as common to most parts of Achievement Pathways</a:t>
            </a:r>
          </a:p>
        </p:txBody>
      </p:sp>
      <p:sp>
        <p:nvSpPr>
          <p:cNvPr id="4" name="Slide Number Placeholder 3"/>
          <p:cNvSpPr>
            <a:spLocks noGrp="1"/>
          </p:cNvSpPr>
          <p:nvPr>
            <p:ph type="sldNum" sz="quarter" idx="5"/>
          </p:nvPr>
        </p:nvSpPr>
        <p:spPr/>
        <p:txBody>
          <a:bodyPr/>
          <a:lstStyle/>
          <a:p>
            <a:fld id="{88E0E8E1-A4C7-EA4D-9355-77C419F24D86}" type="slidenum">
              <a:rPr lang="en-US" smtClean="0"/>
              <a:t>13</a:t>
            </a:fld>
            <a:endParaRPr lang="en-US" dirty="0"/>
          </a:p>
        </p:txBody>
      </p:sp>
    </p:spTree>
    <p:extLst>
      <p:ext uri="{BB962C8B-B14F-4D97-AF65-F5344CB8AC3E}">
        <p14:creationId xmlns:p14="http://schemas.microsoft.com/office/powerpoint/2010/main" val="990380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OAS</a:t>
            </a:r>
          </a:p>
          <a:p>
            <a:pPr marL="171450" indent="-171450">
              <a:buFont typeface="Arial" panose="020B0604020202020204" pitchFamily="34" charset="0"/>
              <a:buChar char="•"/>
            </a:pPr>
            <a:r>
              <a:rPr lang="en-US" dirty="0"/>
              <a:t>Main core “</a:t>
            </a:r>
            <a:r>
              <a:rPr lang="en-US" dirty="0" err="1"/>
              <a:t>Scouty</a:t>
            </a:r>
            <a:r>
              <a:rPr lang="en-US" dirty="0"/>
              <a:t>” elements of the program</a:t>
            </a:r>
          </a:p>
          <a:p>
            <a:pPr marL="171450" indent="-171450">
              <a:buFont typeface="Arial" panose="020B0604020202020204" pitchFamily="34" charset="0"/>
              <a:buChar char="•"/>
            </a:pPr>
            <a:r>
              <a:rPr lang="en-US" dirty="0"/>
              <a:t>Works on Stage progressions system</a:t>
            </a:r>
          </a:p>
          <a:p>
            <a:pPr marL="171450" indent="-171450">
              <a:buFont typeface="Arial" panose="020B0604020202020204" pitchFamily="34" charset="0"/>
              <a:buChar char="•"/>
            </a:pPr>
            <a:r>
              <a:rPr lang="en-US" dirty="0"/>
              <a:t>3 Core areas which are most typical activities, will mostly be done in unit</a:t>
            </a:r>
          </a:p>
          <a:p>
            <a:pPr marL="171450" indent="-171450">
              <a:buFont typeface="Arial" panose="020B0604020202020204" pitchFamily="34" charset="0"/>
              <a:buChar char="•"/>
            </a:pPr>
            <a:r>
              <a:rPr lang="en-US" dirty="0"/>
              <a:t>6 Specialist areas, which will be mostly done with activity teams</a:t>
            </a:r>
          </a:p>
          <a:p>
            <a:pPr marL="171450" indent="-171450">
              <a:buFont typeface="Arial" panose="020B0604020202020204" pitchFamily="34" charset="0"/>
              <a:buChar char="•"/>
            </a:pPr>
            <a:r>
              <a:rPr lang="en-US" dirty="0"/>
              <a:t>Some areas split into Streams at Stage 4, you only need to complete one stream to gain progressions.</a:t>
            </a:r>
          </a:p>
        </p:txBody>
      </p:sp>
      <p:sp>
        <p:nvSpPr>
          <p:cNvPr id="4" name="Slide Number Placeholder 3"/>
          <p:cNvSpPr>
            <a:spLocks noGrp="1"/>
          </p:cNvSpPr>
          <p:nvPr>
            <p:ph type="sldNum" sz="quarter" idx="5"/>
          </p:nvPr>
        </p:nvSpPr>
        <p:spPr/>
        <p:txBody>
          <a:bodyPr/>
          <a:lstStyle/>
          <a:p>
            <a:fld id="{88E0E8E1-A4C7-EA4D-9355-77C419F24D86}" type="slidenum">
              <a:rPr lang="en-US" smtClean="0"/>
              <a:t>14</a:t>
            </a:fld>
            <a:endParaRPr lang="en-US"/>
          </a:p>
        </p:txBody>
      </p:sp>
    </p:spTree>
    <p:extLst>
      <p:ext uri="{BB962C8B-B14F-4D97-AF65-F5344CB8AC3E}">
        <p14:creationId xmlns:p14="http://schemas.microsoft.com/office/powerpoint/2010/main" val="2885140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SIA</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similar to current Venturer System, Similar to Venturer/Rover award schemes.</a:t>
            </a:r>
          </a:p>
          <a:p>
            <a:pPr marL="171450" indent="-171450">
              <a:buFont typeface="Arial" panose="020B0604020202020204" pitchFamily="34" charset="0"/>
              <a:buChar char="•"/>
            </a:pPr>
            <a:r>
              <a:rPr lang="en-US" dirty="0"/>
              <a:t>Venturers set goals for areas of interest or projects they want to complete</a:t>
            </a:r>
          </a:p>
          <a:p>
            <a:pPr marL="171450" indent="-171450">
              <a:buFont typeface="Arial" panose="020B0604020202020204" pitchFamily="34" charset="0"/>
              <a:buChar char="•"/>
            </a:pPr>
            <a:r>
              <a:rPr lang="en-US" dirty="0"/>
              <a:t>Important that Venturers are challenged and progress at a reasonable level based on their capabilities.  </a:t>
            </a:r>
          </a:p>
          <a:p>
            <a:pPr marL="171450" indent="-171450">
              <a:buFont typeface="Arial" panose="020B0604020202020204" pitchFamily="34" charset="0"/>
              <a:buChar char="•"/>
            </a:pPr>
            <a:r>
              <a:rPr lang="en-US" dirty="0"/>
              <a:t>Can be completed as an individual</a:t>
            </a:r>
            <a:r>
              <a:rPr lang="en-US" baseline="0" dirty="0"/>
              <a:t> together as a Patrol, or as a Project Patrol</a:t>
            </a:r>
          </a:p>
          <a:p>
            <a:pPr marL="171450" indent="-171450">
              <a:buFont typeface="Arial" panose="020B0604020202020204" pitchFamily="34" charset="0"/>
              <a:buChar char="•"/>
            </a:pPr>
            <a:r>
              <a:rPr lang="en-US" baseline="0" dirty="0"/>
              <a:t>Will require Unit Council approval</a:t>
            </a:r>
            <a:endParaRPr lang="en-US" dirty="0"/>
          </a:p>
          <a:p>
            <a:pPr marL="171450" indent="-171450">
              <a:buFont typeface="Arial" panose="020B0604020202020204" pitchFamily="34" charset="0"/>
              <a:buChar char="•"/>
            </a:pPr>
            <a:r>
              <a:rPr lang="en-US" dirty="0"/>
              <a:t>Proposal based system with Assessors/Mentors/Examiners</a:t>
            </a:r>
          </a:p>
        </p:txBody>
      </p:sp>
      <p:sp>
        <p:nvSpPr>
          <p:cNvPr id="4" name="Slide Number Placeholder 3"/>
          <p:cNvSpPr>
            <a:spLocks noGrp="1"/>
          </p:cNvSpPr>
          <p:nvPr>
            <p:ph type="sldNum" sz="quarter" idx="5"/>
          </p:nvPr>
        </p:nvSpPr>
        <p:spPr/>
        <p:txBody>
          <a:bodyPr/>
          <a:lstStyle/>
          <a:p>
            <a:fld id="{88E0E8E1-A4C7-EA4D-9355-77C419F24D86}" type="slidenum">
              <a:rPr lang="en-US" smtClean="0"/>
              <a:t>15</a:t>
            </a:fld>
            <a:endParaRPr lang="en-US"/>
          </a:p>
        </p:txBody>
      </p:sp>
    </p:spTree>
    <p:extLst>
      <p:ext uri="{BB962C8B-B14F-4D97-AF65-F5344CB8AC3E}">
        <p14:creationId xmlns:p14="http://schemas.microsoft.com/office/powerpoint/2010/main" val="209542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Peak Award</a:t>
            </a:r>
          </a:p>
          <a:p>
            <a:endParaRPr lang="en-US" dirty="0"/>
          </a:p>
          <a:p>
            <a:r>
              <a:rPr lang="en-US" dirty="0"/>
              <a:t>Very similar amount of work, but different structure.</a:t>
            </a:r>
          </a:p>
        </p:txBody>
      </p:sp>
      <p:sp>
        <p:nvSpPr>
          <p:cNvPr id="4" name="Slide Number Placeholder 3"/>
          <p:cNvSpPr>
            <a:spLocks noGrp="1"/>
          </p:cNvSpPr>
          <p:nvPr>
            <p:ph type="sldNum" sz="quarter" idx="5"/>
          </p:nvPr>
        </p:nvSpPr>
        <p:spPr/>
        <p:txBody>
          <a:bodyPr/>
          <a:lstStyle/>
          <a:p>
            <a:fld id="{88E0E8E1-A4C7-EA4D-9355-77C419F24D86}" type="slidenum">
              <a:rPr lang="en-US" smtClean="0"/>
              <a:t>16</a:t>
            </a:fld>
            <a:endParaRPr lang="en-US"/>
          </a:p>
        </p:txBody>
      </p:sp>
    </p:spTree>
    <p:extLst>
      <p:ext uri="{BB962C8B-B14F-4D97-AF65-F5344CB8AC3E}">
        <p14:creationId xmlns:p14="http://schemas.microsoft.com/office/powerpoint/2010/main" val="3569618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Active program is key to Milestones</a:t>
            </a:r>
          </a:p>
          <a:p>
            <a:pPr marL="171450" indent="-171450">
              <a:buFont typeface="Arial" panose="020B0604020202020204" pitchFamily="34" charset="0"/>
              <a:buChar char="•"/>
            </a:pPr>
            <a:r>
              <a:rPr lang="en-US" dirty="0"/>
              <a:t>Activities are based on what the Venturers want to do</a:t>
            </a:r>
          </a:p>
          <a:p>
            <a:pPr marL="171450" indent="-171450">
              <a:buFont typeface="Arial" panose="020B0604020202020204" pitchFamily="34" charset="0"/>
              <a:buChar char="•"/>
            </a:pPr>
            <a:r>
              <a:rPr lang="en-US" dirty="0"/>
              <a:t>Units Term/Nightly programs should have one Challenge Area for the night. each activity and who is Assisting/Leading</a:t>
            </a:r>
          </a:p>
          <a:p>
            <a:pPr marL="171450" indent="-171450">
              <a:buFont typeface="Arial" panose="020B0604020202020204" pitchFamily="34" charset="0"/>
              <a:buChar char="•"/>
            </a:pPr>
            <a:r>
              <a:rPr lang="en-US" dirty="0"/>
              <a:t>Tracking attendance is key to proving Milestones</a:t>
            </a:r>
          </a:p>
          <a:p>
            <a:pPr marL="171450" indent="-171450">
              <a:buFont typeface="Arial" panose="020B0604020202020204" pitchFamily="34" charset="0"/>
              <a:buChar char="•"/>
            </a:pPr>
            <a:r>
              <a:rPr lang="en-US" dirty="0"/>
              <a:t>Leads and Assists should be a reasonable challenge, IE kid who never talks shouldn’t be expected to chair a Unit Council as their first Lead</a:t>
            </a:r>
          </a:p>
          <a:p>
            <a:pPr marL="171450" indent="-171450">
              <a:buFont typeface="Arial" panose="020B0604020202020204" pitchFamily="34" charset="0"/>
              <a:buChar char="•"/>
            </a:pPr>
            <a:r>
              <a:rPr lang="en-US" dirty="0"/>
              <a:t>PDR is crucial</a:t>
            </a:r>
          </a:p>
        </p:txBody>
      </p:sp>
      <p:sp>
        <p:nvSpPr>
          <p:cNvPr id="4" name="Slide Number Placeholder 3"/>
          <p:cNvSpPr>
            <a:spLocks noGrp="1"/>
          </p:cNvSpPr>
          <p:nvPr>
            <p:ph type="sldNum" sz="quarter" idx="5"/>
          </p:nvPr>
        </p:nvSpPr>
        <p:spPr/>
        <p:txBody>
          <a:bodyPr/>
          <a:lstStyle/>
          <a:p>
            <a:fld id="{88E0E8E1-A4C7-EA4D-9355-77C419F24D86}" type="slidenum">
              <a:rPr lang="en-US" smtClean="0"/>
              <a:t>18</a:t>
            </a:fld>
            <a:endParaRPr lang="en-US"/>
          </a:p>
        </p:txBody>
      </p:sp>
    </p:spTree>
    <p:extLst>
      <p:ext uri="{BB962C8B-B14F-4D97-AF65-F5344CB8AC3E}">
        <p14:creationId xmlns:p14="http://schemas.microsoft.com/office/powerpoint/2010/main" val="2480548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8E0E8E1-A4C7-EA4D-9355-77C419F24D86}" type="slidenum">
              <a:rPr lang="en-US" smtClean="0"/>
              <a:t>19</a:t>
            </a:fld>
            <a:endParaRPr lang="en-US"/>
          </a:p>
        </p:txBody>
      </p:sp>
    </p:spTree>
    <p:extLst>
      <p:ext uri="{BB962C8B-B14F-4D97-AF65-F5344CB8AC3E}">
        <p14:creationId xmlns:p14="http://schemas.microsoft.com/office/powerpoint/2010/main" val="3704971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8E0E8E1-A4C7-EA4D-9355-77C419F24D86}" type="slidenum">
              <a:rPr lang="en-US" smtClean="0"/>
              <a:t>20</a:t>
            </a:fld>
            <a:endParaRPr lang="en-US"/>
          </a:p>
        </p:txBody>
      </p:sp>
    </p:spTree>
    <p:extLst>
      <p:ext uri="{BB962C8B-B14F-4D97-AF65-F5344CB8AC3E}">
        <p14:creationId xmlns:p14="http://schemas.microsoft.com/office/powerpoint/2010/main" val="2993182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8E0E8E1-A4C7-EA4D-9355-77C419F24D86}" type="slidenum">
              <a:rPr lang="en-US" smtClean="0"/>
              <a:t>21</a:t>
            </a:fld>
            <a:endParaRPr lang="en-US"/>
          </a:p>
        </p:txBody>
      </p:sp>
    </p:spTree>
    <p:extLst>
      <p:ext uri="{BB962C8B-B14F-4D97-AF65-F5344CB8AC3E}">
        <p14:creationId xmlns:p14="http://schemas.microsoft.com/office/powerpoint/2010/main" val="174362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0E8E1-A4C7-EA4D-9355-77C419F24D86}" type="slidenum">
              <a:rPr lang="en-US" smtClean="0"/>
              <a:t>2</a:t>
            </a:fld>
            <a:endParaRPr lang="en-US" dirty="0"/>
          </a:p>
        </p:txBody>
      </p:sp>
    </p:spTree>
    <p:extLst>
      <p:ext uri="{BB962C8B-B14F-4D97-AF65-F5344CB8AC3E}">
        <p14:creationId xmlns:p14="http://schemas.microsoft.com/office/powerpoint/2010/main" val="127522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areas cover what we have traditionally done in our weeknight program. Most members will be familiar with the concepts in these areas.</a:t>
            </a:r>
          </a:p>
          <a:p>
            <a:r>
              <a:rPr lang="en-US" dirty="0"/>
              <a:t>Venturers will likely sit somewhere between Stage 3 and 6 in these areas depending on age and experience.</a:t>
            </a:r>
          </a:p>
        </p:txBody>
      </p:sp>
      <p:sp>
        <p:nvSpPr>
          <p:cNvPr id="4" name="Slide Number Placeholder 3"/>
          <p:cNvSpPr>
            <a:spLocks noGrp="1"/>
          </p:cNvSpPr>
          <p:nvPr>
            <p:ph type="sldNum" sz="quarter" idx="5"/>
          </p:nvPr>
        </p:nvSpPr>
        <p:spPr/>
        <p:txBody>
          <a:bodyPr/>
          <a:lstStyle/>
          <a:p>
            <a:fld id="{88E0E8E1-A4C7-EA4D-9355-77C419F24D86}" type="slidenum">
              <a:rPr lang="en-US" smtClean="0"/>
              <a:t>24</a:t>
            </a:fld>
            <a:endParaRPr lang="en-US"/>
          </a:p>
        </p:txBody>
      </p:sp>
    </p:spTree>
    <p:extLst>
      <p:ext uri="{BB962C8B-B14F-4D97-AF65-F5344CB8AC3E}">
        <p14:creationId xmlns:p14="http://schemas.microsoft.com/office/powerpoint/2010/main" val="3982538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are areas usually covered by Activity Teams, although up to Stage 3 may be doable within your Unit program.</a:t>
            </a:r>
          </a:p>
        </p:txBody>
      </p:sp>
      <p:sp>
        <p:nvSpPr>
          <p:cNvPr id="4" name="Slide Number Placeholder 3"/>
          <p:cNvSpPr>
            <a:spLocks noGrp="1"/>
          </p:cNvSpPr>
          <p:nvPr>
            <p:ph type="sldNum" sz="quarter" idx="10"/>
          </p:nvPr>
        </p:nvSpPr>
        <p:spPr/>
        <p:txBody>
          <a:bodyPr/>
          <a:lstStyle/>
          <a:p>
            <a:fld id="{88E0E8E1-A4C7-EA4D-9355-77C419F24D86}" type="slidenum">
              <a:rPr lang="en-US" smtClean="0"/>
              <a:t>25</a:t>
            </a:fld>
            <a:endParaRPr lang="en-US"/>
          </a:p>
        </p:txBody>
      </p:sp>
    </p:spTree>
    <p:extLst>
      <p:ext uri="{BB962C8B-B14F-4D97-AF65-F5344CB8AC3E}">
        <p14:creationId xmlns:p14="http://schemas.microsoft.com/office/powerpoint/2010/main" val="3015576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Importance of forming relationships with sections above and below for signoff purposes</a:t>
            </a:r>
          </a:p>
        </p:txBody>
      </p:sp>
      <p:sp>
        <p:nvSpPr>
          <p:cNvPr id="4" name="Slide Number Placeholder 3"/>
          <p:cNvSpPr>
            <a:spLocks noGrp="1"/>
          </p:cNvSpPr>
          <p:nvPr>
            <p:ph type="sldNum" sz="quarter" idx="5"/>
          </p:nvPr>
        </p:nvSpPr>
        <p:spPr/>
        <p:txBody>
          <a:bodyPr/>
          <a:lstStyle/>
          <a:p>
            <a:fld id="{88E0E8E1-A4C7-EA4D-9355-77C419F24D86}" type="slidenum">
              <a:rPr lang="en-US" smtClean="0"/>
              <a:t>26</a:t>
            </a:fld>
            <a:endParaRPr lang="en-US"/>
          </a:p>
        </p:txBody>
      </p:sp>
    </p:spTree>
    <p:extLst>
      <p:ext uri="{BB962C8B-B14F-4D97-AF65-F5344CB8AC3E}">
        <p14:creationId xmlns:p14="http://schemas.microsoft.com/office/powerpoint/2010/main" val="1286818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Encourage people to get involved in activity teams</a:t>
            </a:r>
          </a:p>
        </p:txBody>
      </p:sp>
      <p:sp>
        <p:nvSpPr>
          <p:cNvPr id="4" name="Slide Number Placeholder 3"/>
          <p:cNvSpPr>
            <a:spLocks noGrp="1"/>
          </p:cNvSpPr>
          <p:nvPr>
            <p:ph type="sldNum" sz="quarter" idx="5"/>
          </p:nvPr>
        </p:nvSpPr>
        <p:spPr/>
        <p:txBody>
          <a:bodyPr/>
          <a:lstStyle/>
          <a:p>
            <a:fld id="{88E0E8E1-A4C7-EA4D-9355-77C419F24D86}" type="slidenum">
              <a:rPr lang="en-US" smtClean="0"/>
              <a:t>27</a:t>
            </a:fld>
            <a:endParaRPr lang="en-US"/>
          </a:p>
        </p:txBody>
      </p:sp>
    </p:spTree>
    <p:extLst>
      <p:ext uri="{BB962C8B-B14F-4D97-AF65-F5344CB8AC3E}">
        <p14:creationId xmlns:p14="http://schemas.microsoft.com/office/powerpoint/2010/main" val="3545257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Encourage people to get involved in activity teams</a:t>
            </a:r>
          </a:p>
        </p:txBody>
      </p:sp>
      <p:sp>
        <p:nvSpPr>
          <p:cNvPr id="4" name="Slide Number Placeholder 3"/>
          <p:cNvSpPr>
            <a:spLocks noGrp="1"/>
          </p:cNvSpPr>
          <p:nvPr>
            <p:ph type="sldNum" sz="quarter" idx="5"/>
          </p:nvPr>
        </p:nvSpPr>
        <p:spPr/>
        <p:txBody>
          <a:bodyPr/>
          <a:lstStyle/>
          <a:p>
            <a:fld id="{88E0E8E1-A4C7-EA4D-9355-77C419F24D86}" type="slidenum">
              <a:rPr lang="en-US" smtClean="0"/>
              <a:t>28</a:t>
            </a:fld>
            <a:endParaRPr lang="en-US"/>
          </a:p>
        </p:txBody>
      </p:sp>
    </p:spTree>
    <p:extLst>
      <p:ext uri="{BB962C8B-B14F-4D97-AF65-F5344CB8AC3E}">
        <p14:creationId xmlns:p14="http://schemas.microsoft.com/office/powerpoint/2010/main" val="1977014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Current Venturer Program</a:t>
            </a:r>
          </a:p>
          <a:p>
            <a:r>
              <a:rPr lang="en-US" dirty="0"/>
              <a:t>If you have existing proposals or completions, would be easy to map across to SIA (assuming its not an OAS activity)</a:t>
            </a:r>
          </a:p>
        </p:txBody>
      </p:sp>
      <p:sp>
        <p:nvSpPr>
          <p:cNvPr id="4" name="Slide Number Placeholder 3"/>
          <p:cNvSpPr>
            <a:spLocks noGrp="1"/>
          </p:cNvSpPr>
          <p:nvPr>
            <p:ph type="sldNum" sz="quarter" idx="5"/>
          </p:nvPr>
        </p:nvSpPr>
        <p:spPr/>
        <p:txBody>
          <a:bodyPr/>
          <a:lstStyle/>
          <a:p>
            <a:fld id="{88E0E8E1-A4C7-EA4D-9355-77C419F24D86}" type="slidenum">
              <a:rPr lang="en-US" smtClean="0"/>
              <a:t>30</a:t>
            </a:fld>
            <a:endParaRPr lang="en-US"/>
          </a:p>
        </p:txBody>
      </p:sp>
    </p:spTree>
    <p:extLst>
      <p:ext uri="{BB962C8B-B14F-4D97-AF65-F5344CB8AC3E}">
        <p14:creationId xmlns:p14="http://schemas.microsoft.com/office/powerpoint/2010/main" val="326290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8E0E8E1-A4C7-EA4D-9355-77C419F24D86}" type="slidenum">
              <a:rPr lang="en-US" smtClean="0"/>
              <a:t>33</a:t>
            </a:fld>
            <a:endParaRPr lang="en-US"/>
          </a:p>
        </p:txBody>
      </p:sp>
    </p:spTree>
    <p:extLst>
      <p:ext uri="{BB962C8B-B14F-4D97-AF65-F5344CB8AC3E}">
        <p14:creationId xmlns:p14="http://schemas.microsoft.com/office/powerpoint/2010/main" val="1031640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layout designed to be intuitive</a:t>
            </a:r>
          </a:p>
          <a:p>
            <a:r>
              <a:rPr lang="en-US" dirty="0"/>
              <a:t>Each section contains information as well as records of achievements</a:t>
            </a:r>
          </a:p>
        </p:txBody>
      </p:sp>
      <p:sp>
        <p:nvSpPr>
          <p:cNvPr id="4" name="Slide Number Placeholder 3"/>
          <p:cNvSpPr>
            <a:spLocks noGrp="1"/>
          </p:cNvSpPr>
          <p:nvPr>
            <p:ph type="sldNum" sz="quarter" idx="5"/>
          </p:nvPr>
        </p:nvSpPr>
        <p:spPr/>
        <p:txBody>
          <a:bodyPr/>
          <a:lstStyle/>
          <a:p>
            <a:fld id="{88E0E8E1-A4C7-EA4D-9355-77C419F24D86}" type="slidenum">
              <a:rPr lang="en-US" smtClean="0"/>
              <a:t>36</a:t>
            </a:fld>
            <a:endParaRPr lang="en-US"/>
          </a:p>
        </p:txBody>
      </p:sp>
    </p:spTree>
    <p:extLst>
      <p:ext uri="{BB962C8B-B14F-4D97-AF65-F5344CB8AC3E}">
        <p14:creationId xmlns:p14="http://schemas.microsoft.com/office/powerpoint/2010/main" val="722392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0E8E1-A4C7-EA4D-9355-77C419F24D86}" type="slidenum">
              <a:rPr lang="en-US" smtClean="0"/>
              <a:t>37</a:t>
            </a:fld>
            <a:endParaRPr lang="en-US"/>
          </a:p>
        </p:txBody>
      </p:sp>
    </p:spTree>
    <p:extLst>
      <p:ext uri="{BB962C8B-B14F-4D97-AF65-F5344CB8AC3E}">
        <p14:creationId xmlns:p14="http://schemas.microsoft.com/office/powerpoint/2010/main" val="2134226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0E8E1-A4C7-EA4D-9355-77C419F24D86}" type="slidenum">
              <a:rPr lang="en-US" smtClean="0"/>
              <a:t>38</a:t>
            </a:fld>
            <a:endParaRPr lang="en-US"/>
          </a:p>
        </p:txBody>
      </p:sp>
    </p:spTree>
    <p:extLst>
      <p:ext uri="{BB962C8B-B14F-4D97-AF65-F5344CB8AC3E}">
        <p14:creationId xmlns:p14="http://schemas.microsoft.com/office/powerpoint/2010/main" val="339052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we should already be doing:</a:t>
            </a:r>
          </a:p>
          <a:p>
            <a:endParaRPr lang="en-US" dirty="0"/>
          </a:p>
          <a:p>
            <a:r>
              <a:rPr lang="en-US" dirty="0"/>
              <a:t>The Scout Method – Our Scouts develop and learn through the use of the Scout Method – a unique educational method</a:t>
            </a:r>
          </a:p>
          <a:p>
            <a:r>
              <a:rPr lang="en-US" dirty="0"/>
              <a:t>SPICES – The six Areas of Personal Growth that are part of the Purpose of Scouting</a:t>
            </a:r>
          </a:p>
          <a:p>
            <a:r>
              <a:rPr lang="en-US" dirty="0"/>
              <a:t>Plan&gt;Do&gt;Review&gt; - The process that helps</a:t>
            </a:r>
            <a:r>
              <a:rPr lang="en-US" baseline="0" dirty="0"/>
              <a:t> us seek continuous improvement</a:t>
            </a:r>
            <a:r>
              <a:rPr lang="en-US" dirty="0"/>
              <a:t> (since Jan 2019)</a:t>
            </a:r>
          </a:p>
          <a:p>
            <a:r>
              <a:rPr lang="en-US" dirty="0"/>
              <a:t>Challenge Areas (since Jan 2020)</a:t>
            </a:r>
          </a:p>
        </p:txBody>
      </p:sp>
      <p:sp>
        <p:nvSpPr>
          <p:cNvPr id="4" name="Slide Number Placeholder 3"/>
          <p:cNvSpPr>
            <a:spLocks noGrp="1"/>
          </p:cNvSpPr>
          <p:nvPr>
            <p:ph type="sldNum" sz="quarter" idx="5"/>
          </p:nvPr>
        </p:nvSpPr>
        <p:spPr/>
        <p:txBody>
          <a:bodyPr/>
          <a:lstStyle/>
          <a:p>
            <a:fld id="{88E0E8E1-A4C7-EA4D-9355-77C419F24D86}" type="slidenum">
              <a:rPr lang="en-US" smtClean="0"/>
              <a:t>4</a:t>
            </a:fld>
            <a:endParaRPr lang="en-US" dirty="0"/>
          </a:p>
        </p:txBody>
      </p:sp>
    </p:spTree>
    <p:extLst>
      <p:ext uri="{BB962C8B-B14F-4D97-AF65-F5344CB8AC3E}">
        <p14:creationId xmlns:p14="http://schemas.microsoft.com/office/powerpoint/2010/main" val="3400276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0E8E1-A4C7-EA4D-9355-77C419F24D86}" type="slidenum">
              <a:rPr lang="en-US" smtClean="0"/>
              <a:t>39</a:t>
            </a:fld>
            <a:endParaRPr lang="en-US"/>
          </a:p>
        </p:txBody>
      </p:sp>
    </p:spTree>
    <p:extLst>
      <p:ext uri="{BB962C8B-B14F-4D97-AF65-F5344CB8AC3E}">
        <p14:creationId xmlns:p14="http://schemas.microsoft.com/office/powerpoint/2010/main" val="2671663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0E8E1-A4C7-EA4D-9355-77C419F24D86}" type="slidenum">
              <a:rPr lang="en-US" smtClean="0"/>
              <a:t>40</a:t>
            </a:fld>
            <a:endParaRPr lang="en-US"/>
          </a:p>
        </p:txBody>
      </p:sp>
    </p:spTree>
    <p:extLst>
      <p:ext uri="{BB962C8B-B14F-4D97-AF65-F5344CB8AC3E}">
        <p14:creationId xmlns:p14="http://schemas.microsoft.com/office/powerpoint/2010/main" val="1825879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0E8E1-A4C7-EA4D-9355-77C419F24D86}" type="slidenum">
              <a:rPr lang="en-US" smtClean="0"/>
              <a:t>41</a:t>
            </a:fld>
            <a:endParaRPr lang="en-US"/>
          </a:p>
        </p:txBody>
      </p:sp>
    </p:spTree>
    <p:extLst>
      <p:ext uri="{BB962C8B-B14F-4D97-AF65-F5344CB8AC3E}">
        <p14:creationId xmlns:p14="http://schemas.microsoft.com/office/powerpoint/2010/main" val="2085118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0E8E1-A4C7-EA4D-9355-77C419F24D86}" type="slidenum">
              <a:rPr lang="en-US" smtClean="0"/>
              <a:t>42</a:t>
            </a:fld>
            <a:endParaRPr lang="en-US"/>
          </a:p>
        </p:txBody>
      </p:sp>
    </p:spTree>
    <p:extLst>
      <p:ext uri="{BB962C8B-B14F-4D97-AF65-F5344CB8AC3E}">
        <p14:creationId xmlns:p14="http://schemas.microsoft.com/office/powerpoint/2010/main" val="3983352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0E8E1-A4C7-EA4D-9355-77C419F24D86}" type="slidenum">
              <a:rPr lang="en-US" smtClean="0"/>
              <a:t>43</a:t>
            </a:fld>
            <a:endParaRPr lang="en-US"/>
          </a:p>
        </p:txBody>
      </p:sp>
    </p:spTree>
    <p:extLst>
      <p:ext uri="{BB962C8B-B14F-4D97-AF65-F5344CB8AC3E}">
        <p14:creationId xmlns:p14="http://schemas.microsoft.com/office/powerpoint/2010/main" val="714559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0E8E1-A4C7-EA4D-9355-77C419F24D86}" type="slidenum">
              <a:rPr lang="en-US" smtClean="0"/>
              <a:t>44</a:t>
            </a:fld>
            <a:endParaRPr lang="en-US"/>
          </a:p>
        </p:txBody>
      </p:sp>
    </p:spTree>
    <p:extLst>
      <p:ext uri="{BB962C8B-B14F-4D97-AF65-F5344CB8AC3E}">
        <p14:creationId xmlns:p14="http://schemas.microsoft.com/office/powerpoint/2010/main" val="966050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0E8E1-A4C7-EA4D-9355-77C419F24D86}" type="slidenum">
              <a:rPr lang="en-US" smtClean="0"/>
              <a:t>46</a:t>
            </a:fld>
            <a:endParaRPr lang="en-US"/>
          </a:p>
        </p:txBody>
      </p:sp>
    </p:spTree>
    <p:extLst>
      <p:ext uri="{BB962C8B-B14F-4D97-AF65-F5344CB8AC3E}">
        <p14:creationId xmlns:p14="http://schemas.microsoft.com/office/powerpoint/2010/main" val="645914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8E0E8E1-A4C7-EA4D-9355-77C419F24D86}" type="slidenum">
              <a:rPr lang="en-US" smtClean="0"/>
              <a:t>47</a:t>
            </a:fld>
            <a:endParaRPr lang="en-US"/>
          </a:p>
        </p:txBody>
      </p:sp>
    </p:spTree>
    <p:extLst>
      <p:ext uri="{BB962C8B-B14F-4D97-AF65-F5344CB8AC3E}">
        <p14:creationId xmlns:p14="http://schemas.microsoft.com/office/powerpoint/2010/main" val="3716589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8E0E8E1-A4C7-EA4D-9355-77C419F24D86}" type="slidenum">
              <a:rPr lang="en-US" smtClean="0"/>
              <a:t>48</a:t>
            </a:fld>
            <a:endParaRPr lang="en-US"/>
          </a:p>
        </p:txBody>
      </p:sp>
    </p:spTree>
    <p:extLst>
      <p:ext uri="{BB962C8B-B14F-4D97-AF65-F5344CB8AC3E}">
        <p14:creationId xmlns:p14="http://schemas.microsoft.com/office/powerpoint/2010/main" val="3954828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Who is already aware of Our Program?</a:t>
            </a:r>
          </a:p>
          <a:p>
            <a:pPr marL="171450" indent="-171450">
              <a:buFont typeface="Arial" panose="020B0604020202020204" pitchFamily="34" charset="0"/>
              <a:buChar char="•"/>
            </a:pPr>
            <a:r>
              <a:rPr lang="en-US" dirty="0"/>
              <a:t>What is our program? It’s a new way of thinking about how scouting works</a:t>
            </a:r>
          </a:p>
          <a:p>
            <a:pPr marL="171450" indent="-171450">
              <a:buFont typeface="Arial" panose="020B0604020202020204" pitchFamily="34" charset="0"/>
              <a:buChar char="•"/>
            </a:pPr>
            <a:r>
              <a:rPr lang="en-US" dirty="0"/>
              <a:t>First major refresh of the Youth Program in nearly 50 years</a:t>
            </a:r>
          </a:p>
          <a:p>
            <a:pPr marL="171450" indent="-171450">
              <a:buFont typeface="Arial" panose="020B0604020202020204" pitchFamily="34" charset="0"/>
              <a:buChar char="•"/>
            </a:pPr>
            <a:r>
              <a:rPr lang="en-US" dirty="0"/>
              <a:t>5 years in the making</a:t>
            </a:r>
          </a:p>
          <a:p>
            <a:pPr marL="171450" indent="-171450">
              <a:buFont typeface="Arial" panose="020B0604020202020204" pitchFamily="34" charset="0"/>
              <a:buChar char="•"/>
            </a:pPr>
            <a:r>
              <a:rPr lang="en-US" dirty="0"/>
              <a:t>Attempts to rectify issues discovered when surveying past and present members</a:t>
            </a:r>
          </a:p>
          <a:p>
            <a:pPr marL="171450" indent="-171450">
              <a:buFont typeface="Arial" panose="020B0604020202020204" pitchFamily="34" charset="0"/>
              <a:buChar char="•"/>
            </a:pPr>
            <a:r>
              <a:rPr lang="en-US" dirty="0"/>
              <a:t>Places the youth member at the centre</a:t>
            </a:r>
            <a:r>
              <a:rPr lang="en-US" baseline="0" dirty="0"/>
              <a:t> of the program</a:t>
            </a:r>
          </a:p>
          <a:p>
            <a:pPr marL="171450" indent="-171450">
              <a:buFont typeface="Arial" panose="020B0604020202020204" pitchFamily="34" charset="0"/>
              <a:buChar char="•"/>
            </a:pPr>
            <a:r>
              <a:rPr lang="en-US" baseline="0" dirty="0"/>
              <a:t>Scouts have the opportunity of determining and planning their own Scouting journey</a:t>
            </a:r>
            <a:endParaRPr lang="en-US" dirty="0"/>
          </a:p>
        </p:txBody>
      </p:sp>
      <p:sp>
        <p:nvSpPr>
          <p:cNvPr id="4" name="Slide Number Placeholder 3"/>
          <p:cNvSpPr>
            <a:spLocks noGrp="1"/>
          </p:cNvSpPr>
          <p:nvPr>
            <p:ph type="sldNum" sz="quarter" idx="5"/>
          </p:nvPr>
        </p:nvSpPr>
        <p:spPr/>
        <p:txBody>
          <a:bodyPr/>
          <a:lstStyle/>
          <a:p>
            <a:fld id="{88E0E8E1-A4C7-EA4D-9355-77C419F24D86}" type="slidenum">
              <a:rPr lang="en-US" smtClean="0"/>
              <a:t>5</a:t>
            </a:fld>
            <a:endParaRPr lang="en-US" dirty="0"/>
          </a:p>
        </p:txBody>
      </p:sp>
    </p:spTree>
    <p:extLst>
      <p:ext uri="{BB962C8B-B14F-4D97-AF65-F5344CB8AC3E}">
        <p14:creationId xmlns:p14="http://schemas.microsoft.com/office/powerpoint/2010/main" val="54750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Achievement Pathways</a:t>
            </a:r>
          </a:p>
          <a:p>
            <a:pPr marL="171450" indent="-171450">
              <a:buFont typeface="Arial" panose="020B0604020202020204" pitchFamily="34" charset="0"/>
              <a:buChar char="•"/>
            </a:pPr>
            <a:r>
              <a:rPr lang="en-US" dirty="0"/>
              <a:t>Made</a:t>
            </a:r>
            <a:r>
              <a:rPr lang="en-US" baseline="0" dirty="0"/>
              <a:t> up of four main elements 1/ Program Essentials,  2/ Outdoor Adventure Skills,  3/ Special Interest Areas  4/ Peak Award </a:t>
            </a:r>
          </a:p>
          <a:p>
            <a:pPr marL="171450" indent="-171450">
              <a:buFont typeface="Arial" panose="020B0604020202020204" pitchFamily="34" charset="0"/>
              <a:buChar char="•"/>
            </a:pPr>
            <a:r>
              <a:rPr lang="en-US" dirty="0"/>
              <a:t>Same program structure for every Section, with increasing responsibility (Youth Lead, Adult Supported) as you go along</a:t>
            </a:r>
          </a:p>
          <a:p>
            <a:pPr marL="171450" indent="-171450">
              <a:buFont typeface="Arial" panose="020B0604020202020204" pitchFamily="34" charset="0"/>
              <a:buChar char="•"/>
            </a:pPr>
            <a:r>
              <a:rPr lang="en-US" dirty="0"/>
              <a:t>Individual development rather than “ticking boxes”</a:t>
            </a:r>
          </a:p>
          <a:p>
            <a:pPr marL="171450" indent="-171450">
              <a:buFont typeface="Arial" panose="020B0604020202020204" pitchFamily="34" charset="0"/>
              <a:buChar char="•"/>
            </a:pPr>
            <a:r>
              <a:rPr lang="en-US" dirty="0"/>
              <a:t>Some areas (OAS) follow you through your time in scouting, allowing for continued progression. This was requested particularly by people who get a peak award.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A good unit program will lead to people achieving their Peak Award, not the other way around.</a:t>
            </a:r>
          </a:p>
        </p:txBody>
      </p:sp>
      <p:sp>
        <p:nvSpPr>
          <p:cNvPr id="4" name="Slide Number Placeholder 3"/>
          <p:cNvSpPr>
            <a:spLocks noGrp="1"/>
          </p:cNvSpPr>
          <p:nvPr>
            <p:ph type="sldNum" sz="quarter" idx="5"/>
          </p:nvPr>
        </p:nvSpPr>
        <p:spPr/>
        <p:txBody>
          <a:bodyPr/>
          <a:lstStyle/>
          <a:p>
            <a:fld id="{88E0E8E1-A4C7-EA4D-9355-77C419F24D86}" type="slidenum">
              <a:rPr lang="en-US" smtClean="0"/>
              <a:t>6</a:t>
            </a:fld>
            <a:endParaRPr lang="en-US" dirty="0"/>
          </a:p>
        </p:txBody>
      </p:sp>
    </p:spTree>
    <p:extLst>
      <p:ext uri="{BB962C8B-B14F-4D97-AF65-F5344CB8AC3E}">
        <p14:creationId xmlns:p14="http://schemas.microsoft.com/office/powerpoint/2010/main" val="96894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language.</a:t>
            </a:r>
          </a:p>
          <a:p>
            <a:r>
              <a:rPr lang="en-US" dirty="0"/>
              <a:t>Structure not really changed, but language updated to be suitable across all sections.</a:t>
            </a:r>
          </a:p>
          <a:p>
            <a:r>
              <a:rPr lang="en-US" dirty="0"/>
              <a:t>Some thematic elements (eg Jungle Book in Cubs, Knights of the Round Table in Rovers) now optional.</a:t>
            </a:r>
          </a:p>
          <a:p>
            <a:r>
              <a:rPr lang="en-US" dirty="0"/>
              <a:t>Patrols not super relevant to Venturers except for Project Patrols</a:t>
            </a:r>
          </a:p>
        </p:txBody>
      </p:sp>
      <p:sp>
        <p:nvSpPr>
          <p:cNvPr id="4" name="Slide Number Placeholder 3"/>
          <p:cNvSpPr>
            <a:spLocks noGrp="1"/>
          </p:cNvSpPr>
          <p:nvPr>
            <p:ph type="sldNum" sz="quarter" idx="5"/>
          </p:nvPr>
        </p:nvSpPr>
        <p:spPr/>
        <p:txBody>
          <a:bodyPr/>
          <a:lstStyle/>
          <a:p>
            <a:fld id="{88E0E8E1-A4C7-EA4D-9355-77C419F24D86}" type="slidenum">
              <a:rPr lang="en-US" smtClean="0"/>
              <a:t>7</a:t>
            </a:fld>
            <a:endParaRPr lang="en-US" dirty="0"/>
          </a:p>
        </p:txBody>
      </p:sp>
    </p:spTree>
    <p:extLst>
      <p:ext uri="{BB962C8B-B14F-4D97-AF65-F5344CB8AC3E}">
        <p14:creationId xmlns:p14="http://schemas.microsoft.com/office/powerpoint/2010/main" val="89526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0E8E1-A4C7-EA4D-9355-77C419F24D86}" type="slidenum">
              <a:rPr lang="en-US" smtClean="0"/>
              <a:t>8</a:t>
            </a:fld>
            <a:endParaRPr lang="en-US" dirty="0"/>
          </a:p>
        </p:txBody>
      </p:sp>
    </p:spTree>
    <p:extLst>
      <p:ext uri="{BB962C8B-B14F-4D97-AF65-F5344CB8AC3E}">
        <p14:creationId xmlns:p14="http://schemas.microsoft.com/office/powerpoint/2010/main" val="255134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8E0E8E1-A4C7-EA4D-9355-77C419F24D86}" type="slidenum">
              <a:rPr lang="en-US" smtClean="0"/>
              <a:t>9</a:t>
            </a:fld>
            <a:endParaRPr lang="en-US" dirty="0"/>
          </a:p>
        </p:txBody>
      </p:sp>
    </p:spTree>
    <p:extLst>
      <p:ext uri="{BB962C8B-B14F-4D97-AF65-F5344CB8AC3E}">
        <p14:creationId xmlns:p14="http://schemas.microsoft.com/office/powerpoint/2010/main" val="360228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expected that all Scouts will achieve their Program Essentials Milestones regardless of their interest in exploring other aspects of the program such as achieving their peak award. </a:t>
            </a:r>
          </a:p>
          <a:p>
            <a:r>
              <a:rPr lang="en-US" dirty="0"/>
              <a:t>Not every Scout will want to journey to their peak award</a:t>
            </a:r>
          </a:p>
          <a:p>
            <a:r>
              <a:rPr lang="en-US" dirty="0"/>
              <a:t>We do want all scouts to thrive in the Program Essentials</a:t>
            </a:r>
          </a:p>
          <a:p>
            <a:r>
              <a:rPr lang="en-US" dirty="0"/>
              <a:t>The Program Essentials have been designed to be completed through attendance and active participation. </a:t>
            </a:r>
          </a:p>
          <a:p>
            <a:r>
              <a:rPr lang="en-US" dirty="0"/>
              <a:t>Program Essentials is the regular Scouting program and the elements should not be treated as stand-alone items. </a:t>
            </a:r>
            <a:endParaRPr lang="en-AU" dirty="0"/>
          </a:p>
        </p:txBody>
      </p:sp>
      <p:sp>
        <p:nvSpPr>
          <p:cNvPr id="4" name="Slide Number Placeholder 3"/>
          <p:cNvSpPr>
            <a:spLocks noGrp="1"/>
          </p:cNvSpPr>
          <p:nvPr>
            <p:ph type="sldNum" sz="quarter" idx="10"/>
          </p:nvPr>
        </p:nvSpPr>
        <p:spPr/>
        <p:txBody>
          <a:bodyPr/>
          <a:lstStyle/>
          <a:p>
            <a:fld id="{88E0E8E1-A4C7-EA4D-9355-77C419F24D86}" type="slidenum">
              <a:rPr lang="en-US" smtClean="0"/>
              <a:t>10</a:t>
            </a:fld>
            <a:endParaRPr lang="en-US" dirty="0"/>
          </a:p>
        </p:txBody>
      </p:sp>
    </p:spTree>
    <p:extLst>
      <p:ext uri="{BB962C8B-B14F-4D97-AF65-F5344CB8AC3E}">
        <p14:creationId xmlns:p14="http://schemas.microsoft.com/office/powerpoint/2010/main" val="50324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E364-95AB-DE47-8525-AEF60EB3AD5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74E93F-03B9-6744-9DEB-6588A2B5A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47EFA833-AF4B-3048-84B2-3871E50DBE70}"/>
              </a:ext>
            </a:extLst>
          </p:cNvPr>
          <p:cNvSpPr>
            <a:spLocks noGrp="1"/>
          </p:cNvSpPr>
          <p:nvPr>
            <p:ph type="dt" sz="half" idx="10"/>
          </p:nvPr>
        </p:nvSpPr>
        <p:spPr/>
        <p:txBody>
          <a:bodyPr/>
          <a:lstStyle/>
          <a:p>
            <a:fld id="{F1441A1E-0124-7248-90BC-CA41C86D130D}" type="datetimeFigureOut">
              <a:rPr lang="en-US" smtClean="0"/>
              <a:t>11/27/2020</a:t>
            </a:fld>
            <a:endParaRPr lang="en-US"/>
          </a:p>
        </p:txBody>
      </p:sp>
      <p:sp>
        <p:nvSpPr>
          <p:cNvPr id="5" name="Footer Placeholder 4">
            <a:extLst>
              <a:ext uri="{FF2B5EF4-FFF2-40B4-BE49-F238E27FC236}">
                <a16:creationId xmlns:a16="http://schemas.microsoft.com/office/drawing/2014/main" id="{AF7640EB-7D59-8244-B95A-F06B0CAA2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D535C-6BA7-144F-9E8A-BDA1E41D8638}"/>
              </a:ext>
            </a:extLst>
          </p:cNvPr>
          <p:cNvSpPr>
            <a:spLocks noGrp="1"/>
          </p:cNvSpPr>
          <p:nvPr>
            <p:ph type="sldNum" sz="quarter" idx="12"/>
          </p:nvPr>
        </p:nvSpPr>
        <p:spPr/>
        <p:txBody>
          <a:bodyPr/>
          <a:lstStyle/>
          <a:p>
            <a:fld id="{938FA3E2-8869-5946-A7E3-DDA7B776D633}" type="slidenum">
              <a:rPr lang="en-US" smtClean="0"/>
              <a:t>‹#›</a:t>
            </a:fld>
            <a:endParaRPr lang="en-US"/>
          </a:p>
        </p:txBody>
      </p:sp>
    </p:spTree>
    <p:extLst>
      <p:ext uri="{BB962C8B-B14F-4D97-AF65-F5344CB8AC3E}">
        <p14:creationId xmlns:p14="http://schemas.microsoft.com/office/powerpoint/2010/main" val="398792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CEAA-7945-324D-809C-673D8D129E6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74303F2-D069-6C45-845B-3B600F57B3C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58C722-35EE-2241-A5F4-6A353A74CD81}"/>
              </a:ext>
            </a:extLst>
          </p:cNvPr>
          <p:cNvSpPr>
            <a:spLocks noGrp="1"/>
          </p:cNvSpPr>
          <p:nvPr>
            <p:ph type="dt" sz="half" idx="10"/>
          </p:nvPr>
        </p:nvSpPr>
        <p:spPr/>
        <p:txBody>
          <a:bodyPr/>
          <a:lstStyle/>
          <a:p>
            <a:fld id="{F1441A1E-0124-7248-90BC-CA41C86D130D}" type="datetimeFigureOut">
              <a:rPr lang="en-US" smtClean="0"/>
              <a:t>11/27/2020</a:t>
            </a:fld>
            <a:endParaRPr lang="en-US"/>
          </a:p>
        </p:txBody>
      </p:sp>
      <p:sp>
        <p:nvSpPr>
          <p:cNvPr id="5" name="Footer Placeholder 4">
            <a:extLst>
              <a:ext uri="{FF2B5EF4-FFF2-40B4-BE49-F238E27FC236}">
                <a16:creationId xmlns:a16="http://schemas.microsoft.com/office/drawing/2014/main" id="{D49F67BA-4A1A-C948-BF9F-F44BAFAF5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211F1-6867-A349-A0E6-474BCD47A533}"/>
              </a:ext>
            </a:extLst>
          </p:cNvPr>
          <p:cNvSpPr>
            <a:spLocks noGrp="1"/>
          </p:cNvSpPr>
          <p:nvPr>
            <p:ph type="sldNum" sz="quarter" idx="12"/>
          </p:nvPr>
        </p:nvSpPr>
        <p:spPr/>
        <p:txBody>
          <a:bodyPr/>
          <a:lstStyle/>
          <a:p>
            <a:fld id="{938FA3E2-8869-5946-A7E3-DDA7B776D633}" type="slidenum">
              <a:rPr lang="en-US" smtClean="0"/>
              <a:t>‹#›</a:t>
            </a:fld>
            <a:endParaRPr lang="en-US"/>
          </a:p>
        </p:txBody>
      </p:sp>
    </p:spTree>
    <p:extLst>
      <p:ext uri="{BB962C8B-B14F-4D97-AF65-F5344CB8AC3E}">
        <p14:creationId xmlns:p14="http://schemas.microsoft.com/office/powerpoint/2010/main" val="58060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03896E-D34F-E347-B0D5-2DB93EC4D76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78ADF02-1D04-CD47-9BD9-30D786A5BC5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7D078D-6AD8-0445-90A6-BF7B81F6129D}"/>
              </a:ext>
            </a:extLst>
          </p:cNvPr>
          <p:cNvSpPr>
            <a:spLocks noGrp="1"/>
          </p:cNvSpPr>
          <p:nvPr>
            <p:ph type="dt" sz="half" idx="10"/>
          </p:nvPr>
        </p:nvSpPr>
        <p:spPr/>
        <p:txBody>
          <a:bodyPr/>
          <a:lstStyle/>
          <a:p>
            <a:fld id="{F1441A1E-0124-7248-90BC-CA41C86D130D}" type="datetimeFigureOut">
              <a:rPr lang="en-US" smtClean="0"/>
              <a:t>11/27/2020</a:t>
            </a:fld>
            <a:endParaRPr lang="en-US"/>
          </a:p>
        </p:txBody>
      </p:sp>
      <p:sp>
        <p:nvSpPr>
          <p:cNvPr id="5" name="Footer Placeholder 4">
            <a:extLst>
              <a:ext uri="{FF2B5EF4-FFF2-40B4-BE49-F238E27FC236}">
                <a16:creationId xmlns:a16="http://schemas.microsoft.com/office/drawing/2014/main" id="{8FD9DBB2-C8AC-834B-9468-C4303D233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83208-6D15-044F-9551-2BC6553E6A8D}"/>
              </a:ext>
            </a:extLst>
          </p:cNvPr>
          <p:cNvSpPr>
            <a:spLocks noGrp="1"/>
          </p:cNvSpPr>
          <p:nvPr>
            <p:ph type="sldNum" sz="quarter" idx="12"/>
          </p:nvPr>
        </p:nvSpPr>
        <p:spPr/>
        <p:txBody>
          <a:bodyPr/>
          <a:lstStyle/>
          <a:p>
            <a:fld id="{938FA3E2-8869-5946-A7E3-DDA7B776D633}" type="slidenum">
              <a:rPr lang="en-US" smtClean="0"/>
              <a:t>‹#›</a:t>
            </a:fld>
            <a:endParaRPr lang="en-US"/>
          </a:p>
        </p:txBody>
      </p:sp>
    </p:spTree>
    <p:extLst>
      <p:ext uri="{BB962C8B-B14F-4D97-AF65-F5344CB8AC3E}">
        <p14:creationId xmlns:p14="http://schemas.microsoft.com/office/powerpoint/2010/main" val="47538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134E-93C8-4C4B-94AC-9FC59418F3C1}"/>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20E84CF-975B-964A-A6DA-B3EBCE8738B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159AEA-50C9-7042-8925-BDC1990D046C}"/>
              </a:ext>
            </a:extLst>
          </p:cNvPr>
          <p:cNvSpPr>
            <a:spLocks noGrp="1"/>
          </p:cNvSpPr>
          <p:nvPr>
            <p:ph type="dt" sz="half" idx="10"/>
          </p:nvPr>
        </p:nvSpPr>
        <p:spPr/>
        <p:txBody>
          <a:bodyPr/>
          <a:lstStyle/>
          <a:p>
            <a:fld id="{F1441A1E-0124-7248-90BC-CA41C86D130D}" type="datetimeFigureOut">
              <a:rPr lang="en-US" smtClean="0"/>
              <a:t>11/27/2020</a:t>
            </a:fld>
            <a:endParaRPr lang="en-US"/>
          </a:p>
        </p:txBody>
      </p:sp>
      <p:sp>
        <p:nvSpPr>
          <p:cNvPr id="5" name="Footer Placeholder 4">
            <a:extLst>
              <a:ext uri="{FF2B5EF4-FFF2-40B4-BE49-F238E27FC236}">
                <a16:creationId xmlns:a16="http://schemas.microsoft.com/office/drawing/2014/main" id="{F8FE62C3-1694-D242-8D3C-2046D086D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6B273-1450-F744-8B4B-0A782FC2EBE0}"/>
              </a:ext>
            </a:extLst>
          </p:cNvPr>
          <p:cNvSpPr>
            <a:spLocks noGrp="1"/>
          </p:cNvSpPr>
          <p:nvPr>
            <p:ph type="sldNum" sz="quarter" idx="12"/>
          </p:nvPr>
        </p:nvSpPr>
        <p:spPr/>
        <p:txBody>
          <a:bodyPr/>
          <a:lstStyle/>
          <a:p>
            <a:fld id="{938FA3E2-8869-5946-A7E3-DDA7B776D633}" type="slidenum">
              <a:rPr lang="en-US" smtClean="0"/>
              <a:t>‹#›</a:t>
            </a:fld>
            <a:endParaRPr lang="en-US"/>
          </a:p>
        </p:txBody>
      </p:sp>
    </p:spTree>
    <p:extLst>
      <p:ext uri="{BB962C8B-B14F-4D97-AF65-F5344CB8AC3E}">
        <p14:creationId xmlns:p14="http://schemas.microsoft.com/office/powerpoint/2010/main" val="218075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DBB1-E90D-2648-BF93-45863137E3F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267F8D7-3A08-8040-8D7B-A52F3C506546}"/>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E4863B0-935B-6949-B1AB-476230025DC6}"/>
              </a:ext>
            </a:extLst>
          </p:cNvPr>
          <p:cNvSpPr>
            <a:spLocks noGrp="1"/>
          </p:cNvSpPr>
          <p:nvPr>
            <p:ph type="dt" sz="half" idx="10"/>
          </p:nvPr>
        </p:nvSpPr>
        <p:spPr/>
        <p:txBody>
          <a:bodyPr/>
          <a:lstStyle/>
          <a:p>
            <a:fld id="{F1441A1E-0124-7248-90BC-CA41C86D130D}" type="datetimeFigureOut">
              <a:rPr lang="en-US" smtClean="0"/>
              <a:t>11/27/2020</a:t>
            </a:fld>
            <a:endParaRPr lang="en-US"/>
          </a:p>
        </p:txBody>
      </p:sp>
      <p:sp>
        <p:nvSpPr>
          <p:cNvPr id="5" name="Footer Placeholder 4">
            <a:extLst>
              <a:ext uri="{FF2B5EF4-FFF2-40B4-BE49-F238E27FC236}">
                <a16:creationId xmlns:a16="http://schemas.microsoft.com/office/drawing/2014/main" id="{64F0AF5C-C850-C645-B941-9F33EA1BA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02CF4-EC0A-EF45-BCD0-8B2608D56594}"/>
              </a:ext>
            </a:extLst>
          </p:cNvPr>
          <p:cNvSpPr>
            <a:spLocks noGrp="1"/>
          </p:cNvSpPr>
          <p:nvPr>
            <p:ph type="sldNum" sz="quarter" idx="12"/>
          </p:nvPr>
        </p:nvSpPr>
        <p:spPr/>
        <p:txBody>
          <a:bodyPr/>
          <a:lstStyle/>
          <a:p>
            <a:fld id="{938FA3E2-8869-5946-A7E3-DDA7B776D633}" type="slidenum">
              <a:rPr lang="en-US" smtClean="0"/>
              <a:t>‹#›</a:t>
            </a:fld>
            <a:endParaRPr lang="en-US"/>
          </a:p>
        </p:txBody>
      </p:sp>
    </p:spTree>
    <p:extLst>
      <p:ext uri="{BB962C8B-B14F-4D97-AF65-F5344CB8AC3E}">
        <p14:creationId xmlns:p14="http://schemas.microsoft.com/office/powerpoint/2010/main" val="124563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E3C5-B4C7-8244-B128-7E7A07DFF39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C06E86-2F4B-B347-8CFE-F101276499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2861D45-5DB4-B443-9190-85005D5238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DE826C5-05DC-E64D-981B-3D6F2FDDAE06}"/>
              </a:ext>
            </a:extLst>
          </p:cNvPr>
          <p:cNvSpPr>
            <a:spLocks noGrp="1"/>
          </p:cNvSpPr>
          <p:nvPr>
            <p:ph type="dt" sz="half" idx="10"/>
          </p:nvPr>
        </p:nvSpPr>
        <p:spPr/>
        <p:txBody>
          <a:bodyPr/>
          <a:lstStyle/>
          <a:p>
            <a:fld id="{F1441A1E-0124-7248-90BC-CA41C86D130D}" type="datetimeFigureOut">
              <a:rPr lang="en-US" smtClean="0"/>
              <a:t>11/27/2020</a:t>
            </a:fld>
            <a:endParaRPr lang="en-US"/>
          </a:p>
        </p:txBody>
      </p:sp>
      <p:sp>
        <p:nvSpPr>
          <p:cNvPr id="6" name="Footer Placeholder 5">
            <a:extLst>
              <a:ext uri="{FF2B5EF4-FFF2-40B4-BE49-F238E27FC236}">
                <a16:creationId xmlns:a16="http://schemas.microsoft.com/office/drawing/2014/main" id="{6AB4B6B1-595A-1640-B11B-350927617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D73C5-B5E0-B949-A25F-49FAAE705E5C}"/>
              </a:ext>
            </a:extLst>
          </p:cNvPr>
          <p:cNvSpPr>
            <a:spLocks noGrp="1"/>
          </p:cNvSpPr>
          <p:nvPr>
            <p:ph type="sldNum" sz="quarter" idx="12"/>
          </p:nvPr>
        </p:nvSpPr>
        <p:spPr/>
        <p:txBody>
          <a:bodyPr/>
          <a:lstStyle/>
          <a:p>
            <a:fld id="{938FA3E2-8869-5946-A7E3-DDA7B776D633}" type="slidenum">
              <a:rPr lang="en-US" smtClean="0"/>
              <a:t>‹#›</a:t>
            </a:fld>
            <a:endParaRPr lang="en-US"/>
          </a:p>
        </p:txBody>
      </p:sp>
    </p:spTree>
    <p:extLst>
      <p:ext uri="{BB962C8B-B14F-4D97-AF65-F5344CB8AC3E}">
        <p14:creationId xmlns:p14="http://schemas.microsoft.com/office/powerpoint/2010/main" val="312058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1810-1A98-0944-8FF5-FBDA632416C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A0B9BF-E7A5-A54B-81E7-AC25C0089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6660DC-B226-4F4B-81B2-1D06D3E3626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952B979-537E-7F42-8503-8CA9B19DA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5C7C6B-3342-BA4E-B228-7E0C78510D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F70505E-5DFC-2F4D-BC9F-AA6243DCE425}"/>
              </a:ext>
            </a:extLst>
          </p:cNvPr>
          <p:cNvSpPr>
            <a:spLocks noGrp="1"/>
          </p:cNvSpPr>
          <p:nvPr>
            <p:ph type="dt" sz="half" idx="10"/>
          </p:nvPr>
        </p:nvSpPr>
        <p:spPr/>
        <p:txBody>
          <a:bodyPr/>
          <a:lstStyle/>
          <a:p>
            <a:fld id="{F1441A1E-0124-7248-90BC-CA41C86D130D}" type="datetimeFigureOut">
              <a:rPr lang="en-US" smtClean="0"/>
              <a:t>11/27/2020</a:t>
            </a:fld>
            <a:endParaRPr lang="en-US"/>
          </a:p>
        </p:txBody>
      </p:sp>
      <p:sp>
        <p:nvSpPr>
          <p:cNvPr id="8" name="Footer Placeholder 7">
            <a:extLst>
              <a:ext uri="{FF2B5EF4-FFF2-40B4-BE49-F238E27FC236}">
                <a16:creationId xmlns:a16="http://schemas.microsoft.com/office/drawing/2014/main" id="{87689A73-4760-AD42-A9B3-EF0C9FA23E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399D09-9B8A-7544-A4B1-EDC6BB1AD744}"/>
              </a:ext>
            </a:extLst>
          </p:cNvPr>
          <p:cNvSpPr>
            <a:spLocks noGrp="1"/>
          </p:cNvSpPr>
          <p:nvPr>
            <p:ph type="sldNum" sz="quarter" idx="12"/>
          </p:nvPr>
        </p:nvSpPr>
        <p:spPr/>
        <p:txBody>
          <a:bodyPr/>
          <a:lstStyle/>
          <a:p>
            <a:fld id="{938FA3E2-8869-5946-A7E3-DDA7B776D633}" type="slidenum">
              <a:rPr lang="en-US" smtClean="0"/>
              <a:t>‹#›</a:t>
            </a:fld>
            <a:endParaRPr lang="en-US"/>
          </a:p>
        </p:txBody>
      </p:sp>
    </p:spTree>
    <p:extLst>
      <p:ext uri="{BB962C8B-B14F-4D97-AF65-F5344CB8AC3E}">
        <p14:creationId xmlns:p14="http://schemas.microsoft.com/office/powerpoint/2010/main" val="8905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B822-875E-3F47-B125-AFED16B06D5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3594A9B-9C21-F54C-855A-99C570544949}"/>
              </a:ext>
            </a:extLst>
          </p:cNvPr>
          <p:cNvSpPr>
            <a:spLocks noGrp="1"/>
          </p:cNvSpPr>
          <p:nvPr>
            <p:ph type="dt" sz="half" idx="10"/>
          </p:nvPr>
        </p:nvSpPr>
        <p:spPr/>
        <p:txBody>
          <a:bodyPr/>
          <a:lstStyle/>
          <a:p>
            <a:fld id="{F1441A1E-0124-7248-90BC-CA41C86D130D}" type="datetimeFigureOut">
              <a:rPr lang="en-US" smtClean="0"/>
              <a:t>11/27/2020</a:t>
            </a:fld>
            <a:endParaRPr lang="en-US"/>
          </a:p>
        </p:txBody>
      </p:sp>
      <p:sp>
        <p:nvSpPr>
          <p:cNvPr id="4" name="Footer Placeholder 3">
            <a:extLst>
              <a:ext uri="{FF2B5EF4-FFF2-40B4-BE49-F238E27FC236}">
                <a16:creationId xmlns:a16="http://schemas.microsoft.com/office/drawing/2014/main" id="{A2CE8F62-EC97-2242-89E6-EDD52EEF96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5AFA59-1375-CC42-A4A0-1314260BFA39}"/>
              </a:ext>
            </a:extLst>
          </p:cNvPr>
          <p:cNvSpPr>
            <a:spLocks noGrp="1"/>
          </p:cNvSpPr>
          <p:nvPr>
            <p:ph type="sldNum" sz="quarter" idx="12"/>
          </p:nvPr>
        </p:nvSpPr>
        <p:spPr/>
        <p:txBody>
          <a:bodyPr/>
          <a:lstStyle/>
          <a:p>
            <a:fld id="{938FA3E2-8869-5946-A7E3-DDA7B776D633}" type="slidenum">
              <a:rPr lang="en-US" smtClean="0"/>
              <a:t>‹#›</a:t>
            </a:fld>
            <a:endParaRPr lang="en-US"/>
          </a:p>
        </p:txBody>
      </p:sp>
    </p:spTree>
    <p:extLst>
      <p:ext uri="{BB962C8B-B14F-4D97-AF65-F5344CB8AC3E}">
        <p14:creationId xmlns:p14="http://schemas.microsoft.com/office/powerpoint/2010/main" val="324957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CD91C-ACAE-EC4D-A712-703FEC7415D1}"/>
              </a:ext>
            </a:extLst>
          </p:cNvPr>
          <p:cNvSpPr>
            <a:spLocks noGrp="1"/>
          </p:cNvSpPr>
          <p:nvPr>
            <p:ph type="dt" sz="half" idx="10"/>
          </p:nvPr>
        </p:nvSpPr>
        <p:spPr/>
        <p:txBody>
          <a:bodyPr/>
          <a:lstStyle/>
          <a:p>
            <a:fld id="{F1441A1E-0124-7248-90BC-CA41C86D130D}" type="datetimeFigureOut">
              <a:rPr lang="en-US" smtClean="0"/>
              <a:t>11/27/2020</a:t>
            </a:fld>
            <a:endParaRPr lang="en-US"/>
          </a:p>
        </p:txBody>
      </p:sp>
      <p:sp>
        <p:nvSpPr>
          <p:cNvPr id="3" name="Footer Placeholder 2">
            <a:extLst>
              <a:ext uri="{FF2B5EF4-FFF2-40B4-BE49-F238E27FC236}">
                <a16:creationId xmlns:a16="http://schemas.microsoft.com/office/drawing/2014/main" id="{12469400-4740-B74F-B40C-E5DCA57212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58774E-60D8-8541-A21B-4FA51C7EA5CC}"/>
              </a:ext>
            </a:extLst>
          </p:cNvPr>
          <p:cNvSpPr>
            <a:spLocks noGrp="1"/>
          </p:cNvSpPr>
          <p:nvPr>
            <p:ph type="sldNum" sz="quarter" idx="12"/>
          </p:nvPr>
        </p:nvSpPr>
        <p:spPr/>
        <p:txBody>
          <a:bodyPr/>
          <a:lstStyle/>
          <a:p>
            <a:fld id="{938FA3E2-8869-5946-A7E3-DDA7B776D633}" type="slidenum">
              <a:rPr lang="en-US" smtClean="0"/>
              <a:t>‹#›</a:t>
            </a:fld>
            <a:endParaRPr lang="en-US"/>
          </a:p>
        </p:txBody>
      </p:sp>
    </p:spTree>
    <p:extLst>
      <p:ext uri="{BB962C8B-B14F-4D97-AF65-F5344CB8AC3E}">
        <p14:creationId xmlns:p14="http://schemas.microsoft.com/office/powerpoint/2010/main" val="162497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9761-45C1-E14A-89F5-0054F4BD7F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45C2C2-F4C5-E749-8CC7-B7CBA0E7B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830C5AF-71DA-784C-B5A5-317A36E3E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B4E4BE-77DF-1547-9754-701FFFF515DD}"/>
              </a:ext>
            </a:extLst>
          </p:cNvPr>
          <p:cNvSpPr>
            <a:spLocks noGrp="1"/>
          </p:cNvSpPr>
          <p:nvPr>
            <p:ph type="dt" sz="half" idx="10"/>
          </p:nvPr>
        </p:nvSpPr>
        <p:spPr/>
        <p:txBody>
          <a:bodyPr/>
          <a:lstStyle/>
          <a:p>
            <a:fld id="{F1441A1E-0124-7248-90BC-CA41C86D130D}" type="datetimeFigureOut">
              <a:rPr lang="en-US" smtClean="0"/>
              <a:t>11/27/2020</a:t>
            </a:fld>
            <a:endParaRPr lang="en-US"/>
          </a:p>
        </p:txBody>
      </p:sp>
      <p:sp>
        <p:nvSpPr>
          <p:cNvPr id="6" name="Footer Placeholder 5">
            <a:extLst>
              <a:ext uri="{FF2B5EF4-FFF2-40B4-BE49-F238E27FC236}">
                <a16:creationId xmlns:a16="http://schemas.microsoft.com/office/drawing/2014/main" id="{E4B8F4AA-3C47-844E-9CBB-5F2926991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D9AA47-252A-B946-BACB-EAE734FFB137}"/>
              </a:ext>
            </a:extLst>
          </p:cNvPr>
          <p:cNvSpPr>
            <a:spLocks noGrp="1"/>
          </p:cNvSpPr>
          <p:nvPr>
            <p:ph type="sldNum" sz="quarter" idx="12"/>
          </p:nvPr>
        </p:nvSpPr>
        <p:spPr/>
        <p:txBody>
          <a:bodyPr/>
          <a:lstStyle/>
          <a:p>
            <a:fld id="{938FA3E2-8869-5946-A7E3-DDA7B776D633}" type="slidenum">
              <a:rPr lang="en-US" smtClean="0"/>
              <a:t>‹#›</a:t>
            </a:fld>
            <a:endParaRPr lang="en-US"/>
          </a:p>
        </p:txBody>
      </p:sp>
    </p:spTree>
    <p:extLst>
      <p:ext uri="{BB962C8B-B14F-4D97-AF65-F5344CB8AC3E}">
        <p14:creationId xmlns:p14="http://schemas.microsoft.com/office/powerpoint/2010/main" val="204065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C2F1-4FFF-BE43-BCFD-33E8345BB5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93A7345-BE7B-0C41-B76C-0A35C1667F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62B3A3-0CFE-DA4D-A733-CCA73514A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5B3B01-4610-FF48-9ADB-CDBE55721F23}"/>
              </a:ext>
            </a:extLst>
          </p:cNvPr>
          <p:cNvSpPr>
            <a:spLocks noGrp="1"/>
          </p:cNvSpPr>
          <p:nvPr>
            <p:ph type="dt" sz="half" idx="10"/>
          </p:nvPr>
        </p:nvSpPr>
        <p:spPr/>
        <p:txBody>
          <a:bodyPr/>
          <a:lstStyle/>
          <a:p>
            <a:fld id="{F1441A1E-0124-7248-90BC-CA41C86D130D}" type="datetimeFigureOut">
              <a:rPr lang="en-US" smtClean="0"/>
              <a:t>11/27/2020</a:t>
            </a:fld>
            <a:endParaRPr lang="en-US"/>
          </a:p>
        </p:txBody>
      </p:sp>
      <p:sp>
        <p:nvSpPr>
          <p:cNvPr id="6" name="Footer Placeholder 5">
            <a:extLst>
              <a:ext uri="{FF2B5EF4-FFF2-40B4-BE49-F238E27FC236}">
                <a16:creationId xmlns:a16="http://schemas.microsoft.com/office/drawing/2014/main" id="{0E6F592C-A49D-9540-9B0F-2B21AE075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8C692-57D8-C141-B160-DD5B86117D91}"/>
              </a:ext>
            </a:extLst>
          </p:cNvPr>
          <p:cNvSpPr>
            <a:spLocks noGrp="1"/>
          </p:cNvSpPr>
          <p:nvPr>
            <p:ph type="sldNum" sz="quarter" idx="12"/>
          </p:nvPr>
        </p:nvSpPr>
        <p:spPr/>
        <p:txBody>
          <a:bodyPr/>
          <a:lstStyle/>
          <a:p>
            <a:fld id="{938FA3E2-8869-5946-A7E3-DDA7B776D633}" type="slidenum">
              <a:rPr lang="en-US" smtClean="0"/>
              <a:t>‹#›</a:t>
            </a:fld>
            <a:endParaRPr lang="en-US"/>
          </a:p>
        </p:txBody>
      </p:sp>
    </p:spTree>
    <p:extLst>
      <p:ext uri="{BB962C8B-B14F-4D97-AF65-F5344CB8AC3E}">
        <p14:creationId xmlns:p14="http://schemas.microsoft.com/office/powerpoint/2010/main" val="332208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BDDEF-E83C-774A-A6AE-2D848F924DB6}"/>
              </a:ext>
            </a:extLst>
          </p:cNvPr>
          <p:cNvSpPr>
            <a:spLocks noGrp="1"/>
          </p:cNvSpPr>
          <p:nvPr>
            <p:ph type="title"/>
          </p:nvPr>
        </p:nvSpPr>
        <p:spPr>
          <a:xfrm>
            <a:off x="838200" y="365125"/>
            <a:ext cx="10515600" cy="1325563"/>
          </a:xfrm>
          <a:prstGeom prst="rect">
            <a:avLst/>
          </a:prstGeom>
          <a:solidFill>
            <a:schemeClr val="tx1">
              <a:alpha val="10000"/>
            </a:schemeClr>
          </a:solidFill>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BE45EE2-9D5F-1D4D-93F5-EA01451213A3}"/>
              </a:ext>
            </a:extLst>
          </p:cNvPr>
          <p:cNvSpPr>
            <a:spLocks noGrp="1"/>
          </p:cNvSpPr>
          <p:nvPr>
            <p:ph type="body" idx="1"/>
          </p:nvPr>
        </p:nvSpPr>
        <p:spPr>
          <a:xfrm>
            <a:off x="838200" y="1825625"/>
            <a:ext cx="10515600" cy="4351338"/>
          </a:xfrm>
          <a:prstGeom prst="rect">
            <a:avLst/>
          </a:prstGeom>
          <a:solidFill>
            <a:schemeClr val="tx1">
              <a:alpha val="10000"/>
            </a:schemeClr>
          </a:solidFill>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32212F6-2305-8D41-A9E3-10BC17F13017}"/>
              </a:ext>
            </a:extLst>
          </p:cNvPr>
          <p:cNvSpPr>
            <a:spLocks noGrp="1"/>
          </p:cNvSpPr>
          <p:nvPr>
            <p:ph type="dt" sz="half" idx="2"/>
          </p:nvPr>
        </p:nvSpPr>
        <p:spPr>
          <a:xfrm>
            <a:off x="838200" y="6356350"/>
            <a:ext cx="2743200" cy="365125"/>
          </a:xfrm>
          <a:prstGeom prst="rect">
            <a:avLst/>
          </a:prstGeom>
          <a:solidFill>
            <a:schemeClr val="tx1">
              <a:alpha val="10000"/>
            </a:schemeClr>
          </a:solidFill>
        </p:spPr>
        <p:txBody>
          <a:bodyPr vert="horz" lIns="91440" tIns="45720" rIns="91440" bIns="45720" rtlCol="0" anchor="ctr"/>
          <a:lstStyle>
            <a:lvl1pPr algn="l">
              <a:defRPr sz="1200">
                <a:solidFill>
                  <a:schemeClr val="bg1"/>
                </a:solidFill>
                <a:latin typeface="Nunito Sans" pitchFamily="2" charset="77"/>
              </a:defRPr>
            </a:lvl1pPr>
          </a:lstStyle>
          <a:p>
            <a:fld id="{F1441A1E-0124-7248-90BC-CA41C86D130D}" type="datetimeFigureOut">
              <a:rPr lang="en-US" smtClean="0"/>
              <a:pPr/>
              <a:t>11/27/2020</a:t>
            </a:fld>
            <a:endParaRPr lang="en-US" dirty="0"/>
          </a:p>
        </p:txBody>
      </p:sp>
      <p:sp>
        <p:nvSpPr>
          <p:cNvPr id="5" name="Footer Placeholder 4">
            <a:extLst>
              <a:ext uri="{FF2B5EF4-FFF2-40B4-BE49-F238E27FC236}">
                <a16:creationId xmlns:a16="http://schemas.microsoft.com/office/drawing/2014/main" id="{4554712A-9CF7-974F-BD11-4702261BB9B2}"/>
              </a:ext>
            </a:extLst>
          </p:cNvPr>
          <p:cNvSpPr>
            <a:spLocks noGrp="1"/>
          </p:cNvSpPr>
          <p:nvPr>
            <p:ph type="ftr" sz="quarter" idx="3"/>
          </p:nvPr>
        </p:nvSpPr>
        <p:spPr>
          <a:xfrm>
            <a:off x="4038600" y="6356350"/>
            <a:ext cx="4114800" cy="365125"/>
          </a:xfrm>
          <a:prstGeom prst="rect">
            <a:avLst/>
          </a:prstGeom>
          <a:solidFill>
            <a:schemeClr val="tx1">
              <a:alpha val="10000"/>
            </a:schemeClr>
          </a:solidFill>
        </p:spPr>
        <p:txBody>
          <a:bodyPr vert="horz" lIns="91440" tIns="45720" rIns="91440" bIns="45720" rtlCol="0" anchor="ctr"/>
          <a:lstStyle>
            <a:lvl1pPr algn="ctr">
              <a:defRPr sz="1200">
                <a:solidFill>
                  <a:schemeClr val="bg1"/>
                </a:solidFill>
                <a:latin typeface="Nunito Sans" pitchFamily="2" charset="77"/>
              </a:defRPr>
            </a:lvl1pPr>
          </a:lstStyle>
          <a:p>
            <a:endParaRPr lang="en-US" dirty="0"/>
          </a:p>
        </p:txBody>
      </p:sp>
      <p:sp>
        <p:nvSpPr>
          <p:cNvPr id="6" name="Slide Number Placeholder 5">
            <a:extLst>
              <a:ext uri="{FF2B5EF4-FFF2-40B4-BE49-F238E27FC236}">
                <a16:creationId xmlns:a16="http://schemas.microsoft.com/office/drawing/2014/main" id="{B15FAF01-A523-7948-9A70-A0601A1F9948}"/>
              </a:ext>
            </a:extLst>
          </p:cNvPr>
          <p:cNvSpPr>
            <a:spLocks noGrp="1"/>
          </p:cNvSpPr>
          <p:nvPr>
            <p:ph type="sldNum" sz="quarter" idx="4"/>
          </p:nvPr>
        </p:nvSpPr>
        <p:spPr>
          <a:xfrm>
            <a:off x="8610600" y="6356350"/>
            <a:ext cx="2743200" cy="365125"/>
          </a:xfrm>
          <a:prstGeom prst="rect">
            <a:avLst/>
          </a:prstGeom>
          <a:solidFill>
            <a:schemeClr val="tx1">
              <a:alpha val="10000"/>
            </a:schemeClr>
          </a:solidFill>
        </p:spPr>
        <p:txBody>
          <a:bodyPr vert="horz" lIns="91440" tIns="45720" rIns="91440" bIns="45720" rtlCol="0" anchor="ctr"/>
          <a:lstStyle>
            <a:lvl1pPr algn="r">
              <a:defRPr sz="1200">
                <a:solidFill>
                  <a:schemeClr val="bg1"/>
                </a:solidFill>
                <a:latin typeface="Nunito Sans" pitchFamily="2" charset="77"/>
              </a:defRPr>
            </a:lvl1pPr>
          </a:lstStyle>
          <a:p>
            <a:fld id="{938FA3E2-8869-5946-A7E3-DDA7B776D633}" type="slidenum">
              <a:rPr lang="en-US" smtClean="0"/>
              <a:pPr/>
              <a:t>‹#›</a:t>
            </a:fld>
            <a:endParaRPr lang="en-US" dirty="0"/>
          </a:p>
        </p:txBody>
      </p:sp>
    </p:spTree>
    <p:extLst>
      <p:ext uri="{BB962C8B-B14F-4D97-AF65-F5344CB8AC3E}">
        <p14:creationId xmlns:p14="http://schemas.microsoft.com/office/powerpoint/2010/main" val="398292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bg1"/>
          </a:solidFill>
          <a:latin typeface="Nunito Sans Blac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Nunito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Nunito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Nunito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Nunito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Nunito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r.scouts.com.a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mailto:npi@scoutsvictoria.com.a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  Description automatically generated">
            <a:extLst>
              <a:ext uri="{FF2B5EF4-FFF2-40B4-BE49-F238E27FC236}">
                <a16:creationId xmlns:a16="http://schemas.microsoft.com/office/drawing/2014/main" id="{D70514EA-6CC0-4B42-B390-ACDCA3E12C45}"/>
              </a:ext>
            </a:extLst>
          </p:cNvPr>
          <p:cNvPicPr>
            <a:picLocks noChangeAspect="1"/>
          </p:cNvPicPr>
          <p:nvPr/>
        </p:nvPicPr>
        <p:blipFill>
          <a:blip r:embed="rId3"/>
          <a:stretch>
            <a:fillRect/>
          </a:stretch>
        </p:blipFill>
        <p:spPr>
          <a:xfrm>
            <a:off x="10617920" y="4932218"/>
            <a:ext cx="1574080" cy="1925782"/>
          </a:xfrm>
          <a:prstGeom prst="rect">
            <a:avLst/>
          </a:prstGeom>
        </p:spPr>
      </p:pic>
      <p:sp>
        <p:nvSpPr>
          <p:cNvPr id="6" name="TextBox 5">
            <a:extLst>
              <a:ext uri="{FF2B5EF4-FFF2-40B4-BE49-F238E27FC236}">
                <a16:creationId xmlns:a16="http://schemas.microsoft.com/office/drawing/2014/main" id="{4E69F35E-8529-5745-AF9D-0B5499A4225B}"/>
              </a:ext>
            </a:extLst>
          </p:cNvPr>
          <p:cNvSpPr txBox="1"/>
          <p:nvPr/>
        </p:nvSpPr>
        <p:spPr>
          <a:xfrm>
            <a:off x="3136307" y="700755"/>
            <a:ext cx="8767985" cy="1569660"/>
          </a:xfrm>
          <a:prstGeom prst="rect">
            <a:avLst/>
          </a:prstGeom>
          <a:solidFill>
            <a:schemeClr val="tx1">
              <a:alpha val="10000"/>
            </a:schemeClr>
          </a:solidFill>
        </p:spPr>
        <p:txBody>
          <a:bodyPr wrap="square" rtlCol="0">
            <a:spAutoFit/>
          </a:bodyPr>
          <a:lstStyle/>
          <a:p>
            <a:pPr algn="r"/>
            <a:r>
              <a:rPr lang="en-US" sz="4800" b="1" dirty="0">
                <a:solidFill>
                  <a:schemeClr val="bg1"/>
                </a:solidFill>
                <a:latin typeface="Nunito Sans Black" pitchFamily="2" charset="77"/>
              </a:rPr>
              <a:t>Introduction to </a:t>
            </a:r>
          </a:p>
          <a:p>
            <a:pPr algn="r"/>
            <a:r>
              <a:rPr lang="en-US" sz="4800" b="1" dirty="0">
                <a:solidFill>
                  <a:schemeClr val="bg1"/>
                </a:solidFill>
                <a:latin typeface="Nunito Sans Black" pitchFamily="2" charset="77"/>
              </a:rPr>
              <a:t>Achievement Pathways</a:t>
            </a:r>
          </a:p>
        </p:txBody>
      </p:sp>
      <p:sp>
        <p:nvSpPr>
          <p:cNvPr id="3" name="TextBox 2">
            <a:extLst>
              <a:ext uri="{FF2B5EF4-FFF2-40B4-BE49-F238E27FC236}">
                <a16:creationId xmlns:a16="http://schemas.microsoft.com/office/drawing/2014/main" id="{ED048259-B53A-CA42-BB33-05968BA9AC0E}"/>
              </a:ext>
            </a:extLst>
          </p:cNvPr>
          <p:cNvSpPr txBox="1"/>
          <p:nvPr/>
        </p:nvSpPr>
        <p:spPr>
          <a:xfrm>
            <a:off x="208230" y="6437014"/>
            <a:ext cx="8322663" cy="307777"/>
          </a:xfrm>
          <a:prstGeom prst="rect">
            <a:avLst/>
          </a:prstGeom>
          <a:noFill/>
        </p:spPr>
        <p:txBody>
          <a:bodyPr wrap="none" rtlCol="0">
            <a:spAutoFit/>
          </a:bodyPr>
          <a:lstStyle/>
          <a:p>
            <a:r>
              <a:rPr lang="en-US" sz="1400" dirty="0">
                <a:solidFill>
                  <a:schemeClr val="bg1"/>
                </a:solidFill>
              </a:rPr>
              <a:t>Current as of 22</a:t>
            </a:r>
            <a:r>
              <a:rPr lang="en-US" sz="1400" baseline="30000" dirty="0">
                <a:solidFill>
                  <a:schemeClr val="bg1"/>
                </a:solidFill>
              </a:rPr>
              <a:t>nd</a:t>
            </a:r>
            <a:r>
              <a:rPr lang="en-US" sz="1400" dirty="0">
                <a:solidFill>
                  <a:schemeClr val="bg1"/>
                </a:solidFill>
              </a:rPr>
              <a:t> November 2020 – V3 by Ged Hook, VL Whitehorse Venturers, with input from Michael Wong</a:t>
            </a:r>
          </a:p>
        </p:txBody>
      </p:sp>
    </p:spTree>
    <p:extLst>
      <p:ext uri="{BB962C8B-B14F-4D97-AF65-F5344CB8AC3E}">
        <p14:creationId xmlns:p14="http://schemas.microsoft.com/office/powerpoint/2010/main" val="2557342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Program Essentials</a:t>
            </a:r>
            <a:endParaRPr lang="en-AU" dirty="0"/>
          </a:p>
        </p:txBody>
      </p:sp>
      <p:sp>
        <p:nvSpPr>
          <p:cNvPr id="3" name="Content Placeholder 2"/>
          <p:cNvSpPr>
            <a:spLocks noGrp="1"/>
          </p:cNvSpPr>
          <p:nvPr>
            <p:ph sz="half" idx="1"/>
          </p:nvPr>
        </p:nvSpPr>
        <p:spPr>
          <a:xfrm>
            <a:off x="838199" y="1531918"/>
            <a:ext cx="10217727" cy="5153890"/>
          </a:xfrm>
        </p:spPr>
        <p:txBody>
          <a:bodyPr>
            <a:normAutofit/>
          </a:bodyPr>
          <a:lstStyle/>
          <a:p>
            <a:pPr marL="0" indent="0">
              <a:buNone/>
            </a:pPr>
            <a:endParaRPr lang="en-US" dirty="0"/>
          </a:p>
          <a:p>
            <a:r>
              <a:rPr lang="en-US" dirty="0"/>
              <a:t>Introduction to Scouting</a:t>
            </a:r>
          </a:p>
          <a:p>
            <a:r>
              <a:rPr lang="en-US" dirty="0"/>
              <a:t>Introduction to Section</a:t>
            </a:r>
          </a:p>
          <a:p>
            <a:r>
              <a:rPr lang="en-US" dirty="0"/>
              <a:t>Milestones</a:t>
            </a:r>
          </a:p>
          <a:p>
            <a:pPr marL="514350" indent="-514350">
              <a:buFont typeface="+mj-lt"/>
              <a:buAutoNum type="alphaUcPeriod"/>
            </a:pPr>
            <a:endParaRPr lang="en-US" sz="1600" dirty="0"/>
          </a:p>
          <a:p>
            <a:pPr marL="0" indent="0">
              <a:buNone/>
            </a:pPr>
            <a:r>
              <a:rPr lang="en-US" dirty="0"/>
              <a:t>Program Essentials is a Scouts core scouting experience – the expectation is that all Scouts will achieve their Program Essentials Milestones</a:t>
            </a:r>
          </a:p>
          <a:p>
            <a:pPr marL="0" indent="0">
              <a:buNone/>
            </a:pPr>
            <a:endParaRPr lang="en-US" dirty="0"/>
          </a:p>
          <a:p>
            <a:r>
              <a:rPr lang="en-US" sz="2000" b="0" i="1" dirty="0"/>
              <a:t>Program Essentials was introduced in July 2020</a:t>
            </a:r>
            <a:endParaRPr lang="en-AU" sz="2000" b="0" i="1" dirty="0"/>
          </a:p>
        </p:txBody>
      </p:sp>
    </p:spTree>
    <p:extLst>
      <p:ext uri="{BB962C8B-B14F-4D97-AF65-F5344CB8AC3E}">
        <p14:creationId xmlns:p14="http://schemas.microsoft.com/office/powerpoint/2010/main" val="420534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Scouting</a:t>
            </a:r>
            <a:endParaRPr lang="en-AU" dirty="0"/>
          </a:p>
        </p:txBody>
      </p:sp>
      <p:sp>
        <p:nvSpPr>
          <p:cNvPr id="3" name="Content Placeholder 2"/>
          <p:cNvSpPr>
            <a:spLocks noGrp="1"/>
          </p:cNvSpPr>
          <p:nvPr>
            <p:ph sz="half" idx="1"/>
          </p:nvPr>
        </p:nvSpPr>
        <p:spPr>
          <a:xfrm>
            <a:off x="838200" y="1825625"/>
            <a:ext cx="9825842" cy="4705804"/>
          </a:xfrm>
        </p:spPr>
        <p:txBody>
          <a:bodyPr>
            <a:normAutofit lnSpcReduction="10000"/>
          </a:bodyPr>
          <a:lstStyle/>
          <a:p>
            <a:endParaRPr lang="en-US" dirty="0"/>
          </a:p>
          <a:p>
            <a:r>
              <a:rPr lang="en-US" dirty="0"/>
              <a:t>Helps the new member understand what to expect from Scouting</a:t>
            </a:r>
          </a:p>
          <a:p>
            <a:r>
              <a:rPr lang="en-US" dirty="0"/>
              <a:t>Important for the discussion to occur as part of experiencing the program first-hand</a:t>
            </a:r>
          </a:p>
          <a:p>
            <a:r>
              <a:rPr lang="en-US" dirty="0"/>
              <a:t>A discussion involving the youth member, a peer or Youth Leader, and if needed, their Adult Leader</a:t>
            </a:r>
          </a:p>
          <a:p>
            <a:r>
              <a:rPr lang="en-US" dirty="0"/>
              <a:t>A Scout progressing to the next Section is not required t complete Introduction to Scouting</a:t>
            </a:r>
          </a:p>
          <a:p>
            <a:r>
              <a:rPr lang="en-US" dirty="0"/>
              <a:t>Upon completion the new member will be invested and presented with the World Scout Badge </a:t>
            </a:r>
          </a:p>
          <a:p>
            <a:endParaRPr lang="en-AU" dirty="0"/>
          </a:p>
        </p:txBody>
      </p:sp>
      <p:sp>
        <p:nvSpPr>
          <p:cNvPr id="4" name="Content Placeholder 3"/>
          <p:cNvSpPr>
            <a:spLocks noGrp="1"/>
          </p:cNvSpPr>
          <p:nvPr>
            <p:ph sz="half" idx="2"/>
          </p:nvPr>
        </p:nvSpPr>
        <p:spPr>
          <a:xfrm>
            <a:off x="14179138" y="5557652"/>
            <a:ext cx="973776" cy="619310"/>
          </a:xfrm>
        </p:spPr>
        <p:txBody>
          <a:bodyPr>
            <a:normAutofit lnSpcReduction="10000"/>
          </a:bodyPr>
          <a:lstStyle/>
          <a:p>
            <a:endParaRPr lang="en-AU" dirty="0"/>
          </a:p>
        </p:txBody>
      </p:sp>
    </p:spTree>
    <p:extLst>
      <p:ext uri="{BB962C8B-B14F-4D97-AF65-F5344CB8AC3E}">
        <p14:creationId xmlns:p14="http://schemas.microsoft.com/office/powerpoint/2010/main" val="299213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1FF7-5A92-4849-B274-C8D2D75F31CC}"/>
              </a:ext>
            </a:extLst>
          </p:cNvPr>
          <p:cNvSpPr>
            <a:spLocks noGrp="1"/>
          </p:cNvSpPr>
          <p:nvPr>
            <p:ph type="title"/>
          </p:nvPr>
        </p:nvSpPr>
        <p:spPr/>
        <p:txBody>
          <a:bodyPr/>
          <a:lstStyle/>
          <a:p>
            <a:r>
              <a:rPr lang="en-US" dirty="0"/>
              <a:t>Introduction to Section</a:t>
            </a:r>
          </a:p>
        </p:txBody>
      </p:sp>
      <p:sp>
        <p:nvSpPr>
          <p:cNvPr id="3" name="Content Placeholder 2">
            <a:extLst>
              <a:ext uri="{FF2B5EF4-FFF2-40B4-BE49-F238E27FC236}">
                <a16:creationId xmlns:a16="http://schemas.microsoft.com/office/drawing/2014/main" id="{F8372E98-03ED-7A4D-8CB7-90C3C9FAC187}"/>
              </a:ext>
            </a:extLst>
          </p:cNvPr>
          <p:cNvSpPr>
            <a:spLocks noGrp="1"/>
          </p:cNvSpPr>
          <p:nvPr>
            <p:ph sz="half" idx="1"/>
          </p:nvPr>
        </p:nvSpPr>
        <p:spPr>
          <a:xfrm>
            <a:off x="838200" y="1825625"/>
            <a:ext cx="7070766" cy="4351338"/>
          </a:xfrm>
        </p:spPr>
        <p:txBody>
          <a:bodyPr>
            <a:normAutofit/>
          </a:bodyPr>
          <a:lstStyle/>
          <a:p>
            <a:r>
              <a:rPr lang="en-US" dirty="0"/>
              <a:t>For Scouts transitioning to the next Section</a:t>
            </a:r>
          </a:p>
          <a:p>
            <a:r>
              <a:rPr lang="en-US" dirty="0"/>
              <a:t>This replaces Venturing Skills</a:t>
            </a:r>
          </a:p>
          <a:p>
            <a:r>
              <a:rPr lang="en-US" dirty="0"/>
              <a:t>A discussion about how the program works in that age Section</a:t>
            </a:r>
          </a:p>
          <a:p>
            <a:r>
              <a:rPr lang="en-US" dirty="0"/>
              <a:t>Completed when a Scout transitions from their current Section or when a member joins the Movement </a:t>
            </a:r>
          </a:p>
        </p:txBody>
      </p:sp>
      <p:pic>
        <p:nvPicPr>
          <p:cNvPr id="6" name="Content Placeholder 5" descr="A close up of a logo  Description automatically generated">
            <a:extLst>
              <a:ext uri="{FF2B5EF4-FFF2-40B4-BE49-F238E27FC236}">
                <a16:creationId xmlns:a16="http://schemas.microsoft.com/office/drawing/2014/main" id="{3DF44BEA-4661-1345-A478-EA84F09F0033}"/>
              </a:ext>
            </a:extLst>
          </p:cNvPr>
          <p:cNvPicPr>
            <a:picLocks noGrp="1" noChangeAspect="1"/>
          </p:cNvPicPr>
          <p:nvPr>
            <p:ph sz="half" idx="2"/>
          </p:nvPr>
        </p:nvPicPr>
        <p:blipFill>
          <a:blip r:embed="rId3"/>
          <a:stretch>
            <a:fillRect/>
          </a:stretch>
        </p:blipFill>
        <p:spPr>
          <a:xfrm>
            <a:off x="8556336" y="1848603"/>
            <a:ext cx="3073400" cy="3111500"/>
          </a:xfrm>
        </p:spPr>
      </p:pic>
    </p:spTree>
    <p:extLst>
      <p:ext uri="{BB962C8B-B14F-4D97-AF65-F5344CB8AC3E}">
        <p14:creationId xmlns:p14="http://schemas.microsoft.com/office/powerpoint/2010/main" val="296661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7BF6-9714-1F4B-BD54-9385BBD3E9F4}"/>
              </a:ext>
            </a:extLst>
          </p:cNvPr>
          <p:cNvSpPr>
            <a:spLocks noGrp="1"/>
          </p:cNvSpPr>
          <p:nvPr>
            <p:ph type="title"/>
          </p:nvPr>
        </p:nvSpPr>
        <p:spPr/>
        <p:txBody>
          <a:bodyPr/>
          <a:lstStyle/>
          <a:p>
            <a:r>
              <a:rPr lang="en-US" dirty="0"/>
              <a:t>Milestones</a:t>
            </a:r>
          </a:p>
        </p:txBody>
      </p:sp>
      <p:sp>
        <p:nvSpPr>
          <p:cNvPr id="3" name="Content Placeholder 2">
            <a:extLst>
              <a:ext uri="{FF2B5EF4-FFF2-40B4-BE49-F238E27FC236}">
                <a16:creationId xmlns:a16="http://schemas.microsoft.com/office/drawing/2014/main" id="{155F5727-ADD5-FD4A-B341-30B2CFC390D8}"/>
              </a:ext>
            </a:extLst>
          </p:cNvPr>
          <p:cNvSpPr>
            <a:spLocks noGrp="1"/>
          </p:cNvSpPr>
          <p:nvPr>
            <p:ph sz="half" idx="1"/>
          </p:nvPr>
        </p:nvSpPr>
        <p:spPr>
          <a:xfrm>
            <a:off x="838199" y="1670880"/>
            <a:ext cx="7913914" cy="5187120"/>
          </a:xfrm>
        </p:spPr>
        <p:txBody>
          <a:bodyPr/>
          <a:lstStyle/>
          <a:p>
            <a:r>
              <a:rPr lang="en-US" dirty="0"/>
              <a:t>Achieved by active participation in the Unit’s program</a:t>
            </a:r>
          </a:p>
          <a:p>
            <a:r>
              <a:rPr lang="en-US" dirty="0"/>
              <a:t>Milestones typically take 6-12 months to complete</a:t>
            </a:r>
          </a:p>
          <a:p>
            <a:r>
              <a:rPr lang="en-US" dirty="0"/>
              <a:t>Each Milestone will have different participate, assist and lead requirements </a:t>
            </a:r>
          </a:p>
          <a:p>
            <a:r>
              <a:rPr lang="en-US" dirty="0"/>
              <a:t>Milestones becomes progressively more challenging as the Scouts transitions through the Unit</a:t>
            </a:r>
          </a:p>
          <a:p>
            <a:r>
              <a:rPr lang="en-US" dirty="0"/>
              <a:t>Personal Reflection at the completion of each Milestone</a:t>
            </a:r>
          </a:p>
        </p:txBody>
      </p:sp>
      <p:pic>
        <p:nvPicPr>
          <p:cNvPr id="6" name="Content Placeholder 5" descr="A stop sign  Description automatically generated">
            <a:extLst>
              <a:ext uri="{FF2B5EF4-FFF2-40B4-BE49-F238E27FC236}">
                <a16:creationId xmlns:a16="http://schemas.microsoft.com/office/drawing/2014/main" id="{E35AA75D-87D6-454E-9FF8-6CD32CD72867}"/>
              </a:ext>
            </a:extLst>
          </p:cNvPr>
          <p:cNvPicPr>
            <a:picLocks noGrp="1" noChangeAspect="1"/>
          </p:cNvPicPr>
          <p:nvPr>
            <p:ph sz="half" idx="2"/>
          </p:nvPr>
        </p:nvPicPr>
        <p:blipFill>
          <a:blip r:embed="rId3"/>
          <a:stretch>
            <a:fillRect/>
          </a:stretch>
        </p:blipFill>
        <p:spPr>
          <a:xfrm>
            <a:off x="9502525" y="1436783"/>
            <a:ext cx="1685365" cy="1685365"/>
          </a:xfrm>
        </p:spPr>
      </p:pic>
      <p:pic>
        <p:nvPicPr>
          <p:cNvPr id="8" name="Picture 7" descr="A close up of a sign  Description automatically generated">
            <a:extLst>
              <a:ext uri="{FF2B5EF4-FFF2-40B4-BE49-F238E27FC236}">
                <a16:creationId xmlns:a16="http://schemas.microsoft.com/office/drawing/2014/main" id="{8EFACA69-23E6-654A-91CE-224A7B79A0A8}"/>
              </a:ext>
            </a:extLst>
          </p:cNvPr>
          <p:cNvPicPr>
            <a:picLocks noChangeAspect="1"/>
          </p:cNvPicPr>
          <p:nvPr/>
        </p:nvPicPr>
        <p:blipFill>
          <a:blip r:embed="rId4"/>
          <a:stretch>
            <a:fillRect/>
          </a:stretch>
        </p:blipFill>
        <p:spPr>
          <a:xfrm>
            <a:off x="9502526" y="3122148"/>
            <a:ext cx="1685364" cy="1685364"/>
          </a:xfrm>
          <a:prstGeom prst="rect">
            <a:avLst/>
          </a:prstGeom>
        </p:spPr>
      </p:pic>
      <p:pic>
        <p:nvPicPr>
          <p:cNvPr id="10" name="Picture 9" descr="A picture containing drawing  Description automatically generated">
            <a:extLst>
              <a:ext uri="{FF2B5EF4-FFF2-40B4-BE49-F238E27FC236}">
                <a16:creationId xmlns:a16="http://schemas.microsoft.com/office/drawing/2014/main" id="{94F98EAF-7D71-354C-8358-64526EE3DFF4}"/>
              </a:ext>
            </a:extLst>
          </p:cNvPr>
          <p:cNvPicPr>
            <a:picLocks noChangeAspect="1"/>
          </p:cNvPicPr>
          <p:nvPr/>
        </p:nvPicPr>
        <p:blipFill>
          <a:blip r:embed="rId5"/>
          <a:stretch>
            <a:fillRect/>
          </a:stretch>
        </p:blipFill>
        <p:spPr>
          <a:xfrm>
            <a:off x="9502527" y="4807512"/>
            <a:ext cx="1685363" cy="1685363"/>
          </a:xfrm>
          <a:prstGeom prst="rect">
            <a:avLst/>
          </a:prstGeom>
        </p:spPr>
      </p:pic>
    </p:spTree>
    <p:extLst>
      <p:ext uri="{BB962C8B-B14F-4D97-AF65-F5344CB8AC3E}">
        <p14:creationId xmlns:p14="http://schemas.microsoft.com/office/powerpoint/2010/main" val="813628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4348-C0FD-504D-8E8B-8AA699551C39}"/>
              </a:ext>
            </a:extLst>
          </p:cNvPr>
          <p:cNvSpPr>
            <a:spLocks noGrp="1"/>
          </p:cNvSpPr>
          <p:nvPr>
            <p:ph type="title"/>
          </p:nvPr>
        </p:nvSpPr>
        <p:spPr/>
        <p:txBody>
          <a:bodyPr/>
          <a:lstStyle/>
          <a:p>
            <a:r>
              <a:rPr lang="en-US" dirty="0"/>
              <a:t>Outdoor Adventure Skills</a:t>
            </a:r>
          </a:p>
        </p:txBody>
      </p:sp>
      <p:sp>
        <p:nvSpPr>
          <p:cNvPr id="3" name="Content Placeholder 2">
            <a:extLst>
              <a:ext uri="{FF2B5EF4-FFF2-40B4-BE49-F238E27FC236}">
                <a16:creationId xmlns:a16="http://schemas.microsoft.com/office/drawing/2014/main" id="{A2B3068B-30A6-EA4C-B9B9-3947A3C8DD80}"/>
              </a:ext>
            </a:extLst>
          </p:cNvPr>
          <p:cNvSpPr>
            <a:spLocks noGrp="1"/>
          </p:cNvSpPr>
          <p:nvPr>
            <p:ph sz="half" idx="1"/>
          </p:nvPr>
        </p:nvSpPr>
        <p:spPr>
          <a:xfrm>
            <a:off x="838200" y="1578280"/>
            <a:ext cx="6391560" cy="4897676"/>
          </a:xfrm>
        </p:spPr>
        <p:txBody>
          <a:bodyPr>
            <a:normAutofit/>
          </a:bodyPr>
          <a:lstStyle/>
          <a:p>
            <a:r>
              <a:rPr lang="en-US" dirty="0"/>
              <a:t>3 Core Areas</a:t>
            </a:r>
          </a:p>
          <a:p>
            <a:r>
              <a:rPr lang="en-US" dirty="0"/>
              <a:t>6 Specialist Areas</a:t>
            </a:r>
          </a:p>
          <a:p>
            <a:r>
              <a:rPr lang="en-US" dirty="0"/>
              <a:t>Some Outdoor Adventure Skill Areas split into streams </a:t>
            </a:r>
            <a:br>
              <a:rPr lang="en-US" dirty="0"/>
            </a:br>
            <a:r>
              <a:rPr lang="en-US" dirty="0"/>
              <a:t>at Stage 4, and some again at </a:t>
            </a:r>
            <a:br>
              <a:rPr lang="en-US" dirty="0"/>
            </a:br>
            <a:r>
              <a:rPr lang="en-US" dirty="0"/>
              <a:t>Stage 7</a:t>
            </a:r>
          </a:p>
          <a:p>
            <a:r>
              <a:rPr lang="en-US" dirty="0"/>
              <a:t>Stage progressions carry </a:t>
            </a:r>
            <a:br>
              <a:rPr lang="en-US" dirty="0"/>
            </a:br>
            <a:r>
              <a:rPr lang="en-US" dirty="0"/>
              <a:t>through their Scouting journey</a:t>
            </a:r>
          </a:p>
          <a:p>
            <a:endParaRPr lang="en-US" dirty="0"/>
          </a:p>
          <a:p>
            <a:pPr marL="0" indent="0">
              <a:buNone/>
            </a:pPr>
            <a:r>
              <a:rPr lang="en-US" sz="2200" i="1" dirty="0"/>
              <a:t>To be launched February 2021</a:t>
            </a:r>
          </a:p>
        </p:txBody>
      </p:sp>
      <p:pic>
        <p:nvPicPr>
          <p:cNvPr id="6" name="Content Placeholder 5" descr="A screenshot of a cell phone  Description automatically generated">
            <a:extLst>
              <a:ext uri="{FF2B5EF4-FFF2-40B4-BE49-F238E27FC236}">
                <a16:creationId xmlns:a16="http://schemas.microsoft.com/office/drawing/2014/main" id="{CD198BCA-0CB6-1C46-95BE-DEFACC626144}"/>
              </a:ext>
            </a:extLst>
          </p:cNvPr>
          <p:cNvPicPr>
            <a:picLocks noGrp="1" noChangeAspect="1"/>
          </p:cNvPicPr>
          <p:nvPr>
            <p:ph sz="half" idx="2"/>
          </p:nvPr>
        </p:nvPicPr>
        <p:blipFill>
          <a:blip r:embed="rId3"/>
          <a:stretch>
            <a:fillRect/>
          </a:stretch>
        </p:blipFill>
        <p:spPr>
          <a:xfrm>
            <a:off x="6527798" y="1690688"/>
            <a:ext cx="2154433" cy="2353362"/>
          </a:xfrm>
        </p:spPr>
      </p:pic>
      <p:pic>
        <p:nvPicPr>
          <p:cNvPr id="8" name="Picture 7" descr="A screenshot of a cell phone  Description automatically generated">
            <a:extLst>
              <a:ext uri="{FF2B5EF4-FFF2-40B4-BE49-F238E27FC236}">
                <a16:creationId xmlns:a16="http://schemas.microsoft.com/office/drawing/2014/main" id="{5BC4A16F-124C-7741-845C-9F5B13B62AA6}"/>
              </a:ext>
            </a:extLst>
          </p:cNvPr>
          <p:cNvPicPr>
            <a:picLocks noChangeAspect="1"/>
          </p:cNvPicPr>
          <p:nvPr/>
        </p:nvPicPr>
        <p:blipFill>
          <a:blip r:embed="rId4"/>
          <a:stretch>
            <a:fillRect/>
          </a:stretch>
        </p:blipFill>
        <p:spPr>
          <a:xfrm>
            <a:off x="6527798" y="4027118"/>
            <a:ext cx="2654515" cy="2549306"/>
          </a:xfrm>
          <a:prstGeom prst="rect">
            <a:avLst/>
          </a:prstGeom>
        </p:spPr>
      </p:pic>
      <p:pic>
        <p:nvPicPr>
          <p:cNvPr id="10" name="Picture 9" descr="A screenshot of a cell phone  Description automatically generated">
            <a:extLst>
              <a:ext uri="{FF2B5EF4-FFF2-40B4-BE49-F238E27FC236}">
                <a16:creationId xmlns:a16="http://schemas.microsoft.com/office/drawing/2014/main" id="{3BFC25DE-82F9-DC40-9068-F1D47369993E}"/>
              </a:ext>
            </a:extLst>
          </p:cNvPr>
          <p:cNvPicPr>
            <a:picLocks noChangeAspect="1"/>
          </p:cNvPicPr>
          <p:nvPr/>
        </p:nvPicPr>
        <p:blipFill>
          <a:blip r:embed="rId5"/>
          <a:stretch>
            <a:fillRect/>
          </a:stretch>
        </p:blipFill>
        <p:spPr>
          <a:xfrm>
            <a:off x="9182313" y="4027117"/>
            <a:ext cx="2788023" cy="2549307"/>
          </a:xfrm>
          <a:prstGeom prst="rect">
            <a:avLst/>
          </a:prstGeom>
        </p:spPr>
      </p:pic>
    </p:spTree>
    <p:extLst>
      <p:ext uri="{BB962C8B-B14F-4D97-AF65-F5344CB8AC3E}">
        <p14:creationId xmlns:p14="http://schemas.microsoft.com/office/powerpoint/2010/main" val="4035708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95B8-4E8B-774E-B70E-A160965A8130}"/>
              </a:ext>
            </a:extLst>
          </p:cNvPr>
          <p:cNvSpPr>
            <a:spLocks noGrp="1"/>
          </p:cNvSpPr>
          <p:nvPr>
            <p:ph type="title"/>
          </p:nvPr>
        </p:nvSpPr>
        <p:spPr>
          <a:xfrm>
            <a:off x="838200" y="80117"/>
            <a:ext cx="10515600" cy="1325563"/>
          </a:xfrm>
        </p:spPr>
        <p:txBody>
          <a:bodyPr/>
          <a:lstStyle/>
          <a:p>
            <a:r>
              <a:rPr lang="en-US" dirty="0"/>
              <a:t>Special Interest Areas</a:t>
            </a:r>
          </a:p>
        </p:txBody>
      </p:sp>
      <p:sp>
        <p:nvSpPr>
          <p:cNvPr id="3" name="Content Placeholder 2">
            <a:extLst>
              <a:ext uri="{FF2B5EF4-FFF2-40B4-BE49-F238E27FC236}">
                <a16:creationId xmlns:a16="http://schemas.microsoft.com/office/drawing/2014/main" id="{5F032B32-6976-0E46-9751-EA4B2F6E1985}"/>
              </a:ext>
            </a:extLst>
          </p:cNvPr>
          <p:cNvSpPr>
            <a:spLocks noGrp="1"/>
          </p:cNvSpPr>
          <p:nvPr>
            <p:ph sz="half" idx="1"/>
          </p:nvPr>
        </p:nvSpPr>
        <p:spPr>
          <a:xfrm>
            <a:off x="838200" y="1405680"/>
            <a:ext cx="7153894" cy="5315753"/>
          </a:xfrm>
        </p:spPr>
        <p:txBody>
          <a:bodyPr>
            <a:normAutofit/>
          </a:bodyPr>
          <a:lstStyle/>
          <a:p>
            <a:r>
              <a:rPr lang="en-US" dirty="0"/>
              <a:t>Opportunity for Venturers to develop experiences, skills and knowledge based on their interests</a:t>
            </a:r>
          </a:p>
          <a:p>
            <a:r>
              <a:rPr lang="en-US" dirty="0"/>
              <a:t>6 Special Interest Areas</a:t>
            </a:r>
          </a:p>
          <a:p>
            <a:pPr lvl="1"/>
            <a:r>
              <a:rPr lang="en-US" b="1" dirty="0"/>
              <a:t>Adventure &amp; Sport</a:t>
            </a:r>
          </a:p>
          <a:p>
            <a:pPr lvl="1"/>
            <a:r>
              <a:rPr lang="en-US" b="1" dirty="0"/>
              <a:t>Arts &amp; Literature</a:t>
            </a:r>
          </a:p>
          <a:p>
            <a:pPr lvl="1"/>
            <a:r>
              <a:rPr lang="en-US" b="1" dirty="0"/>
              <a:t>Creating a Better World</a:t>
            </a:r>
          </a:p>
          <a:p>
            <a:pPr lvl="1"/>
            <a:r>
              <a:rPr lang="en-US" b="1" dirty="0"/>
              <a:t>Environment</a:t>
            </a:r>
          </a:p>
          <a:p>
            <a:pPr lvl="1"/>
            <a:r>
              <a:rPr lang="en-US" b="1" dirty="0"/>
              <a:t>Growth &amp; Development</a:t>
            </a:r>
          </a:p>
          <a:p>
            <a:pPr lvl="1"/>
            <a:r>
              <a:rPr lang="en-US" b="1" dirty="0"/>
              <a:t>STEM &amp; Innovation</a:t>
            </a:r>
          </a:p>
          <a:p>
            <a:pPr marL="0" indent="0">
              <a:buNone/>
            </a:pPr>
            <a:endParaRPr lang="en-US" dirty="0"/>
          </a:p>
          <a:p>
            <a:pPr marL="0" indent="0">
              <a:buNone/>
            </a:pPr>
            <a:r>
              <a:rPr lang="en-US" sz="2200" b="0" i="1" dirty="0"/>
              <a:t>To be launched July 2021</a:t>
            </a:r>
          </a:p>
          <a:p>
            <a:endParaRPr lang="en-US" dirty="0"/>
          </a:p>
          <a:p>
            <a:endParaRPr lang="en-US" dirty="0"/>
          </a:p>
          <a:p>
            <a:pPr lvl="1"/>
            <a:endParaRPr lang="en-US" dirty="0"/>
          </a:p>
        </p:txBody>
      </p:sp>
      <p:pic>
        <p:nvPicPr>
          <p:cNvPr id="6" name="Content Placeholder 5" descr="A close up of a logo  Description automatically generated">
            <a:extLst>
              <a:ext uri="{FF2B5EF4-FFF2-40B4-BE49-F238E27FC236}">
                <a16:creationId xmlns:a16="http://schemas.microsoft.com/office/drawing/2014/main" id="{4FB2FA0E-8F6A-274D-A388-9E4652F11D7D}"/>
              </a:ext>
            </a:extLst>
          </p:cNvPr>
          <p:cNvPicPr>
            <a:picLocks noGrp="1" noChangeAspect="1"/>
          </p:cNvPicPr>
          <p:nvPr>
            <p:ph sz="half" idx="2"/>
          </p:nvPr>
        </p:nvPicPr>
        <p:blipFill>
          <a:blip r:embed="rId3"/>
          <a:stretch>
            <a:fillRect/>
          </a:stretch>
        </p:blipFill>
        <p:spPr>
          <a:xfrm>
            <a:off x="8557664" y="1825625"/>
            <a:ext cx="3070743" cy="4351338"/>
          </a:xfrm>
        </p:spPr>
      </p:pic>
    </p:spTree>
    <p:extLst>
      <p:ext uri="{BB962C8B-B14F-4D97-AF65-F5344CB8AC3E}">
        <p14:creationId xmlns:p14="http://schemas.microsoft.com/office/powerpoint/2010/main" val="4084738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42C9-D6A5-164E-9645-75F7218E18BF}"/>
              </a:ext>
            </a:extLst>
          </p:cNvPr>
          <p:cNvSpPr>
            <a:spLocks noGrp="1"/>
          </p:cNvSpPr>
          <p:nvPr>
            <p:ph type="title"/>
          </p:nvPr>
        </p:nvSpPr>
        <p:spPr/>
        <p:txBody>
          <a:bodyPr/>
          <a:lstStyle/>
          <a:p>
            <a:r>
              <a:rPr lang="en-US" dirty="0"/>
              <a:t>Peak Award - Queen’s Scout Award</a:t>
            </a:r>
          </a:p>
        </p:txBody>
      </p:sp>
      <p:sp>
        <p:nvSpPr>
          <p:cNvPr id="3" name="Content Placeholder 2">
            <a:extLst>
              <a:ext uri="{FF2B5EF4-FFF2-40B4-BE49-F238E27FC236}">
                <a16:creationId xmlns:a16="http://schemas.microsoft.com/office/drawing/2014/main" id="{8DC8A38E-8CD6-A743-B52A-07BE3CD96112}"/>
              </a:ext>
            </a:extLst>
          </p:cNvPr>
          <p:cNvSpPr>
            <a:spLocks noGrp="1"/>
          </p:cNvSpPr>
          <p:nvPr>
            <p:ph sz="half" idx="1"/>
          </p:nvPr>
        </p:nvSpPr>
        <p:spPr>
          <a:xfrm>
            <a:off x="838200" y="1690688"/>
            <a:ext cx="6892636" cy="5066372"/>
          </a:xfrm>
        </p:spPr>
        <p:txBody>
          <a:bodyPr>
            <a:normAutofit lnSpcReduction="10000"/>
          </a:bodyPr>
          <a:lstStyle/>
          <a:p>
            <a:r>
              <a:rPr lang="en-US" dirty="0"/>
              <a:t>Culmination of all elements of the Achievement Pathways</a:t>
            </a:r>
          </a:p>
          <a:p>
            <a:pPr marL="457200" lvl="1" indent="0">
              <a:buNone/>
            </a:pPr>
            <a:r>
              <a:rPr lang="en-US" b="1" dirty="0"/>
              <a:t>Program Essentials, Outdoor Adventure Skills &amp; Special Interest Areas</a:t>
            </a:r>
          </a:p>
          <a:p>
            <a:pPr marL="0" indent="0">
              <a:buNone/>
            </a:pPr>
            <a:r>
              <a:rPr lang="en-US" dirty="0"/>
              <a:t>Plus</a:t>
            </a:r>
          </a:p>
          <a:p>
            <a:r>
              <a:rPr lang="en-US" dirty="0"/>
              <a:t>An Adventurous Journey</a:t>
            </a:r>
          </a:p>
          <a:p>
            <a:r>
              <a:rPr lang="en-US" dirty="0"/>
              <a:t>Leadership/Personal Development Course</a:t>
            </a:r>
          </a:p>
          <a:p>
            <a:r>
              <a:rPr lang="en-US" dirty="0"/>
              <a:t>Personal Reflection</a:t>
            </a:r>
          </a:p>
          <a:p>
            <a:endParaRPr lang="en-US" dirty="0"/>
          </a:p>
          <a:p>
            <a:r>
              <a:rPr lang="en-US" dirty="0"/>
              <a:t>Approval of the peak award is completed by the Unit Council</a:t>
            </a:r>
          </a:p>
        </p:txBody>
      </p:sp>
      <p:pic>
        <p:nvPicPr>
          <p:cNvPr id="6" name="Content Placeholder 5" descr="A close up of a sign  Description automatically generated">
            <a:extLst>
              <a:ext uri="{FF2B5EF4-FFF2-40B4-BE49-F238E27FC236}">
                <a16:creationId xmlns:a16="http://schemas.microsoft.com/office/drawing/2014/main" id="{0B45452A-E45F-0042-B356-6494108C18D7}"/>
              </a:ext>
            </a:extLst>
          </p:cNvPr>
          <p:cNvPicPr>
            <a:picLocks noGrp="1" noChangeAspect="1"/>
          </p:cNvPicPr>
          <p:nvPr>
            <p:ph sz="half" idx="2"/>
          </p:nvPr>
        </p:nvPicPr>
        <p:blipFill>
          <a:blip r:embed="rId3"/>
          <a:stretch>
            <a:fillRect/>
          </a:stretch>
        </p:blipFill>
        <p:spPr>
          <a:xfrm>
            <a:off x="7954833" y="2626569"/>
            <a:ext cx="3704077" cy="3194610"/>
          </a:xfrm>
        </p:spPr>
      </p:pic>
    </p:spTree>
    <p:extLst>
      <p:ext uri="{BB962C8B-B14F-4D97-AF65-F5344CB8AC3E}">
        <p14:creationId xmlns:p14="http://schemas.microsoft.com/office/powerpoint/2010/main" val="29588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1E21-0AE9-DE44-95E7-E42EA1FEFDA7}"/>
              </a:ext>
            </a:extLst>
          </p:cNvPr>
          <p:cNvSpPr>
            <a:spLocks noGrp="1"/>
          </p:cNvSpPr>
          <p:nvPr>
            <p:ph type="title"/>
          </p:nvPr>
        </p:nvSpPr>
        <p:spPr>
          <a:xfrm>
            <a:off x="320634" y="1709738"/>
            <a:ext cx="11352809" cy="2852737"/>
          </a:xfrm>
        </p:spPr>
        <p:txBody>
          <a:bodyPr>
            <a:normAutofit/>
          </a:bodyPr>
          <a:lstStyle/>
          <a:p>
            <a:r>
              <a:rPr lang="en-US" sz="5900" dirty="0"/>
              <a:t>In Depth – </a:t>
            </a:r>
            <a:br>
              <a:rPr lang="en-US" sz="5900" dirty="0"/>
            </a:br>
            <a:r>
              <a:rPr lang="en-US" sz="5900" dirty="0"/>
              <a:t>Program Essentials Milestones</a:t>
            </a:r>
          </a:p>
        </p:txBody>
      </p:sp>
    </p:spTree>
    <p:extLst>
      <p:ext uri="{BB962C8B-B14F-4D97-AF65-F5344CB8AC3E}">
        <p14:creationId xmlns:p14="http://schemas.microsoft.com/office/powerpoint/2010/main" val="1919133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B8F79-A3EE-0F4E-BD48-CE8538EAC771}"/>
              </a:ext>
            </a:extLst>
          </p:cNvPr>
          <p:cNvSpPr>
            <a:spLocks noGrp="1"/>
          </p:cNvSpPr>
          <p:nvPr>
            <p:ph type="title"/>
          </p:nvPr>
        </p:nvSpPr>
        <p:spPr>
          <a:xfrm>
            <a:off x="838200" y="377000"/>
            <a:ext cx="10515600" cy="1325563"/>
          </a:xfrm>
        </p:spPr>
        <p:txBody>
          <a:bodyPr/>
          <a:lstStyle/>
          <a:p>
            <a:r>
              <a:rPr lang="en-US" dirty="0"/>
              <a:t>Milestones – Core Features	</a:t>
            </a:r>
          </a:p>
        </p:txBody>
      </p:sp>
      <p:sp>
        <p:nvSpPr>
          <p:cNvPr id="3" name="Content Placeholder 2">
            <a:extLst>
              <a:ext uri="{FF2B5EF4-FFF2-40B4-BE49-F238E27FC236}">
                <a16:creationId xmlns:a16="http://schemas.microsoft.com/office/drawing/2014/main" id="{7D766ED2-65F6-1C4D-9A9D-2F7004021E4A}"/>
              </a:ext>
            </a:extLst>
          </p:cNvPr>
          <p:cNvSpPr>
            <a:spLocks noGrp="1"/>
          </p:cNvSpPr>
          <p:nvPr>
            <p:ph idx="1"/>
          </p:nvPr>
        </p:nvSpPr>
        <p:spPr>
          <a:xfrm>
            <a:off x="838200" y="1702563"/>
            <a:ext cx="10515600" cy="4284393"/>
          </a:xfrm>
        </p:spPr>
        <p:txBody>
          <a:bodyPr>
            <a:noAutofit/>
          </a:bodyPr>
          <a:lstStyle/>
          <a:p>
            <a:r>
              <a:rPr lang="en-US" sz="2600" dirty="0"/>
              <a:t>Requires the Venturer Unit to have an active program</a:t>
            </a:r>
          </a:p>
          <a:p>
            <a:r>
              <a:rPr lang="en-US" sz="2600" dirty="0"/>
              <a:t>A program based on what the Venturers want to do</a:t>
            </a:r>
          </a:p>
          <a:p>
            <a:r>
              <a:rPr lang="en-US" sz="2600" dirty="0"/>
              <a:t>A program cycle should have a balance of Challenge Areas</a:t>
            </a:r>
          </a:p>
          <a:p>
            <a:r>
              <a:rPr lang="en-US" sz="2600" dirty="0"/>
              <a:t>One Challenge Area per meeting</a:t>
            </a:r>
          </a:p>
          <a:p>
            <a:r>
              <a:rPr lang="en-US" sz="2600" dirty="0"/>
              <a:t>Programs will provide Venturers the opportunity to assist and lead</a:t>
            </a:r>
          </a:p>
          <a:p>
            <a:r>
              <a:rPr lang="en-US" sz="2600" dirty="0"/>
              <a:t>The challenge for an assist or lead in the next Milestone increases as a natural progression </a:t>
            </a:r>
          </a:p>
          <a:p>
            <a:r>
              <a:rPr lang="en-US" sz="2600" dirty="0"/>
              <a:t>Attendance Tracking also needed to prove Participates</a:t>
            </a:r>
          </a:p>
          <a:p>
            <a:r>
              <a:rPr lang="en-US" sz="2600" dirty="0"/>
              <a:t>Plan&gt;Do&gt; Review&gt; is essential for continual improvement</a:t>
            </a:r>
            <a:endParaRPr lang="en-AU" sz="2600" dirty="0"/>
          </a:p>
          <a:p>
            <a:endParaRPr lang="en-US" sz="2600" dirty="0"/>
          </a:p>
        </p:txBody>
      </p:sp>
    </p:spTree>
    <p:extLst>
      <p:ext uri="{BB962C8B-B14F-4D97-AF65-F5344CB8AC3E}">
        <p14:creationId xmlns:p14="http://schemas.microsoft.com/office/powerpoint/2010/main" val="3229269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30D3-0CDC-9F4F-BE48-87C795184A9F}"/>
              </a:ext>
            </a:extLst>
          </p:cNvPr>
          <p:cNvSpPr>
            <a:spLocks noGrp="1"/>
          </p:cNvSpPr>
          <p:nvPr>
            <p:ph type="title"/>
          </p:nvPr>
        </p:nvSpPr>
        <p:spPr/>
        <p:txBody>
          <a:bodyPr/>
          <a:lstStyle/>
          <a:p>
            <a:r>
              <a:rPr lang="en-US" dirty="0"/>
              <a:t>How to Achieve Milestone 1</a:t>
            </a:r>
          </a:p>
        </p:txBody>
      </p:sp>
      <p:sp>
        <p:nvSpPr>
          <p:cNvPr id="3" name="Content Placeholder 2">
            <a:extLst>
              <a:ext uri="{FF2B5EF4-FFF2-40B4-BE49-F238E27FC236}">
                <a16:creationId xmlns:a16="http://schemas.microsoft.com/office/drawing/2014/main" id="{DFDF9A83-250C-2141-BCAC-099FC76BF36A}"/>
              </a:ext>
            </a:extLst>
          </p:cNvPr>
          <p:cNvSpPr>
            <a:spLocks noGrp="1"/>
          </p:cNvSpPr>
          <p:nvPr>
            <p:ph sz="half" idx="1"/>
          </p:nvPr>
        </p:nvSpPr>
        <p:spPr>
          <a:xfrm>
            <a:off x="838199" y="1825625"/>
            <a:ext cx="6963889" cy="4351338"/>
          </a:xfrm>
        </p:spPr>
        <p:txBody>
          <a:bodyPr>
            <a:noAutofit/>
          </a:bodyPr>
          <a:lstStyle/>
          <a:p>
            <a:r>
              <a:rPr lang="en-US" sz="2600" dirty="0"/>
              <a:t>Participate in 6 activities from each Challenge Area  (24 participates)</a:t>
            </a:r>
          </a:p>
          <a:p>
            <a:endParaRPr lang="en-US" sz="2600" dirty="0"/>
          </a:p>
          <a:p>
            <a:r>
              <a:rPr lang="en-US" sz="2600" dirty="0"/>
              <a:t>Assist in (at least) 2 activities from at least 2 Challenge Areas  (2 assists)</a:t>
            </a:r>
          </a:p>
          <a:p>
            <a:endParaRPr lang="en-US" sz="2600" dirty="0"/>
          </a:p>
          <a:p>
            <a:r>
              <a:rPr lang="en-US" sz="2600" dirty="0"/>
              <a:t>Lead (at least) 1 activity from any Challenge Area  (1 lead)</a:t>
            </a:r>
          </a:p>
          <a:p>
            <a:endParaRPr lang="en-US" sz="2600" dirty="0"/>
          </a:p>
          <a:p>
            <a:r>
              <a:rPr lang="en-US" sz="2600" dirty="0"/>
              <a:t>Personal Reflection</a:t>
            </a:r>
          </a:p>
        </p:txBody>
      </p:sp>
      <p:pic>
        <p:nvPicPr>
          <p:cNvPr id="6" name="Content Placeholder 5" descr="A stop sign  Description automatically generated">
            <a:extLst>
              <a:ext uri="{FF2B5EF4-FFF2-40B4-BE49-F238E27FC236}">
                <a16:creationId xmlns:a16="http://schemas.microsoft.com/office/drawing/2014/main" id="{7B62B4A2-F111-F049-81FB-0B31CD8F4721}"/>
              </a:ext>
            </a:extLst>
          </p:cNvPr>
          <p:cNvPicPr>
            <a:picLocks noGrp="1" noChangeAspect="1"/>
          </p:cNvPicPr>
          <p:nvPr>
            <p:ph sz="half" idx="2"/>
          </p:nvPr>
        </p:nvPicPr>
        <p:blipFill>
          <a:blip r:embed="rId3"/>
          <a:stretch>
            <a:fillRect/>
          </a:stretch>
        </p:blipFill>
        <p:spPr>
          <a:xfrm>
            <a:off x="8454159" y="1994282"/>
            <a:ext cx="3111500" cy="3111500"/>
          </a:xfrm>
        </p:spPr>
      </p:pic>
    </p:spTree>
    <p:extLst>
      <p:ext uri="{BB962C8B-B14F-4D97-AF65-F5344CB8AC3E}">
        <p14:creationId xmlns:p14="http://schemas.microsoft.com/office/powerpoint/2010/main" val="230969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D730-4243-4B40-8818-285422E963C8}"/>
              </a:ext>
            </a:extLst>
          </p:cNvPr>
          <p:cNvSpPr>
            <a:spLocks noGrp="1"/>
          </p:cNvSpPr>
          <p:nvPr>
            <p:ph type="title"/>
          </p:nvPr>
        </p:nvSpPr>
        <p:spPr/>
        <p:txBody>
          <a:bodyPr/>
          <a:lstStyle/>
          <a:p>
            <a:r>
              <a:rPr lang="en-US" dirty="0"/>
              <a:t>What are we covering today?</a:t>
            </a:r>
          </a:p>
        </p:txBody>
      </p:sp>
      <p:sp>
        <p:nvSpPr>
          <p:cNvPr id="3" name="Content Placeholder 2">
            <a:extLst>
              <a:ext uri="{FF2B5EF4-FFF2-40B4-BE49-F238E27FC236}">
                <a16:creationId xmlns:a16="http://schemas.microsoft.com/office/drawing/2014/main" id="{15744D8E-8683-5A42-B42C-14A2B60987D8}"/>
              </a:ext>
            </a:extLst>
          </p:cNvPr>
          <p:cNvSpPr>
            <a:spLocks noGrp="1"/>
          </p:cNvSpPr>
          <p:nvPr>
            <p:ph idx="1"/>
          </p:nvPr>
        </p:nvSpPr>
        <p:spPr>
          <a:solidFill>
            <a:schemeClr val="tx1">
              <a:alpha val="10000"/>
            </a:schemeClr>
          </a:solidFill>
        </p:spPr>
        <p:txBody>
          <a:bodyPr/>
          <a:lstStyle/>
          <a:p>
            <a:r>
              <a:rPr lang="en-US" dirty="0"/>
              <a:t>What is the Achievement Pathways?</a:t>
            </a:r>
          </a:p>
          <a:p>
            <a:r>
              <a:rPr lang="en-US" dirty="0"/>
              <a:t>What is Scouts | Terrain?</a:t>
            </a:r>
          </a:p>
          <a:p>
            <a:r>
              <a:rPr lang="en-US" dirty="0"/>
              <a:t>What does our Unit need to do?</a:t>
            </a:r>
          </a:p>
          <a:p>
            <a:r>
              <a:rPr lang="en-US" dirty="0"/>
              <a:t>When do we need to do it?</a:t>
            </a:r>
          </a:p>
        </p:txBody>
      </p:sp>
    </p:spTree>
    <p:extLst>
      <p:ext uri="{BB962C8B-B14F-4D97-AF65-F5344CB8AC3E}">
        <p14:creationId xmlns:p14="http://schemas.microsoft.com/office/powerpoint/2010/main" val="359086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30D3-0CDC-9F4F-BE48-87C795184A9F}"/>
              </a:ext>
            </a:extLst>
          </p:cNvPr>
          <p:cNvSpPr>
            <a:spLocks noGrp="1"/>
          </p:cNvSpPr>
          <p:nvPr>
            <p:ph type="title"/>
          </p:nvPr>
        </p:nvSpPr>
        <p:spPr/>
        <p:txBody>
          <a:bodyPr/>
          <a:lstStyle/>
          <a:p>
            <a:r>
              <a:rPr lang="en-US" dirty="0"/>
              <a:t>How to Achieve Milestone 2</a:t>
            </a:r>
          </a:p>
        </p:txBody>
      </p:sp>
      <p:sp>
        <p:nvSpPr>
          <p:cNvPr id="3" name="Content Placeholder 2">
            <a:extLst>
              <a:ext uri="{FF2B5EF4-FFF2-40B4-BE49-F238E27FC236}">
                <a16:creationId xmlns:a16="http://schemas.microsoft.com/office/drawing/2014/main" id="{DFDF9A83-250C-2141-BCAC-099FC76BF36A}"/>
              </a:ext>
            </a:extLst>
          </p:cNvPr>
          <p:cNvSpPr>
            <a:spLocks noGrp="1"/>
          </p:cNvSpPr>
          <p:nvPr>
            <p:ph sz="half" idx="1"/>
          </p:nvPr>
        </p:nvSpPr>
        <p:spPr>
          <a:xfrm>
            <a:off x="838200" y="1825625"/>
            <a:ext cx="7094518" cy="4230791"/>
          </a:xfrm>
        </p:spPr>
        <p:txBody>
          <a:bodyPr>
            <a:noAutofit/>
          </a:bodyPr>
          <a:lstStyle/>
          <a:p>
            <a:r>
              <a:rPr lang="en-US" sz="2600" dirty="0"/>
              <a:t>Participate in 5 activities from each Challenge Area  (20 participates)</a:t>
            </a:r>
          </a:p>
          <a:p>
            <a:endParaRPr lang="en-US" sz="2600" dirty="0"/>
          </a:p>
          <a:p>
            <a:r>
              <a:rPr lang="en-US" sz="2600" dirty="0"/>
              <a:t>Assist in (at least) 3 activities from at least 2 Challenge Areas  (3 assists)</a:t>
            </a:r>
          </a:p>
          <a:p>
            <a:endParaRPr lang="en-US" sz="2600" dirty="0"/>
          </a:p>
          <a:p>
            <a:r>
              <a:rPr lang="en-US" sz="2600" dirty="0"/>
              <a:t>Lead (at least) 2 activities from any challenge area  (2 leads)</a:t>
            </a:r>
          </a:p>
          <a:p>
            <a:endParaRPr lang="en-US" sz="2600" dirty="0"/>
          </a:p>
          <a:p>
            <a:r>
              <a:rPr lang="en-US" sz="2600" dirty="0"/>
              <a:t>Personal Reflection</a:t>
            </a:r>
          </a:p>
        </p:txBody>
      </p:sp>
      <p:pic>
        <p:nvPicPr>
          <p:cNvPr id="6" name="Content Placeholder 5">
            <a:extLst>
              <a:ext uri="{FF2B5EF4-FFF2-40B4-BE49-F238E27FC236}">
                <a16:creationId xmlns:a16="http://schemas.microsoft.com/office/drawing/2014/main" id="{7B62B4A2-F111-F049-81FB-0B31CD8F4721}"/>
              </a:ext>
            </a:extLst>
          </p:cNvPr>
          <p:cNvPicPr>
            <a:picLocks noGrp="1" noChangeAspect="1"/>
          </p:cNvPicPr>
          <p:nvPr>
            <p:ph sz="half" idx="2"/>
          </p:nvPr>
        </p:nvPicPr>
        <p:blipFill>
          <a:blip r:embed="rId3"/>
          <a:srcRect/>
          <a:stretch/>
        </p:blipFill>
        <p:spPr>
          <a:xfrm>
            <a:off x="8432305" y="1994282"/>
            <a:ext cx="3111500" cy="3111500"/>
          </a:xfrm>
        </p:spPr>
      </p:pic>
    </p:spTree>
    <p:extLst>
      <p:ext uri="{BB962C8B-B14F-4D97-AF65-F5344CB8AC3E}">
        <p14:creationId xmlns:p14="http://schemas.microsoft.com/office/powerpoint/2010/main" val="2068316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30D3-0CDC-9F4F-BE48-87C795184A9F}"/>
              </a:ext>
            </a:extLst>
          </p:cNvPr>
          <p:cNvSpPr>
            <a:spLocks noGrp="1"/>
          </p:cNvSpPr>
          <p:nvPr>
            <p:ph type="title"/>
          </p:nvPr>
        </p:nvSpPr>
        <p:spPr/>
        <p:txBody>
          <a:bodyPr/>
          <a:lstStyle/>
          <a:p>
            <a:r>
              <a:rPr lang="en-US" dirty="0"/>
              <a:t>How to Achieve Milestone 3</a:t>
            </a:r>
          </a:p>
        </p:txBody>
      </p:sp>
      <p:sp>
        <p:nvSpPr>
          <p:cNvPr id="3" name="Content Placeholder 2">
            <a:extLst>
              <a:ext uri="{FF2B5EF4-FFF2-40B4-BE49-F238E27FC236}">
                <a16:creationId xmlns:a16="http://schemas.microsoft.com/office/drawing/2014/main" id="{DFDF9A83-250C-2141-BCAC-099FC76BF36A}"/>
              </a:ext>
            </a:extLst>
          </p:cNvPr>
          <p:cNvSpPr>
            <a:spLocks noGrp="1"/>
          </p:cNvSpPr>
          <p:nvPr>
            <p:ph sz="half" idx="1"/>
          </p:nvPr>
        </p:nvSpPr>
        <p:spPr>
          <a:xfrm>
            <a:off x="838199" y="1825625"/>
            <a:ext cx="7189519" cy="4351338"/>
          </a:xfrm>
        </p:spPr>
        <p:txBody>
          <a:bodyPr>
            <a:noAutofit/>
          </a:bodyPr>
          <a:lstStyle/>
          <a:p>
            <a:r>
              <a:rPr lang="en-US" sz="2600" dirty="0"/>
              <a:t>Participate in 4 activities from each Challenge Area  (16 participates)</a:t>
            </a:r>
          </a:p>
          <a:p>
            <a:endParaRPr lang="en-US" sz="2600" dirty="0"/>
          </a:p>
          <a:p>
            <a:r>
              <a:rPr lang="en-US" sz="2600" dirty="0"/>
              <a:t>Assist in (at least) 4 activities from at least 2 Challenge Areas  (4 assists)</a:t>
            </a:r>
          </a:p>
          <a:p>
            <a:endParaRPr lang="en-US" sz="2600" dirty="0"/>
          </a:p>
          <a:p>
            <a:r>
              <a:rPr lang="en-US" sz="2600" dirty="0"/>
              <a:t>Lead (at least) 4 activities from any Challenge Area  (4 leads)</a:t>
            </a:r>
          </a:p>
          <a:p>
            <a:endParaRPr lang="en-US" sz="2600" dirty="0"/>
          </a:p>
          <a:p>
            <a:r>
              <a:rPr lang="en-US" sz="2600" dirty="0"/>
              <a:t>Personal Reflection</a:t>
            </a:r>
          </a:p>
        </p:txBody>
      </p:sp>
      <p:pic>
        <p:nvPicPr>
          <p:cNvPr id="6" name="Content Placeholder 5">
            <a:extLst>
              <a:ext uri="{FF2B5EF4-FFF2-40B4-BE49-F238E27FC236}">
                <a16:creationId xmlns:a16="http://schemas.microsoft.com/office/drawing/2014/main" id="{7B62B4A2-F111-F049-81FB-0B31CD8F4721}"/>
              </a:ext>
            </a:extLst>
          </p:cNvPr>
          <p:cNvPicPr>
            <a:picLocks noGrp="1" noChangeAspect="1"/>
          </p:cNvPicPr>
          <p:nvPr>
            <p:ph sz="half" idx="2"/>
          </p:nvPr>
        </p:nvPicPr>
        <p:blipFill>
          <a:blip r:embed="rId3"/>
          <a:srcRect/>
          <a:stretch/>
        </p:blipFill>
        <p:spPr>
          <a:xfrm>
            <a:off x="8442284" y="2006157"/>
            <a:ext cx="3111500" cy="3111500"/>
          </a:xfrm>
        </p:spPr>
      </p:pic>
    </p:spTree>
    <p:extLst>
      <p:ext uri="{BB962C8B-B14F-4D97-AF65-F5344CB8AC3E}">
        <p14:creationId xmlns:p14="http://schemas.microsoft.com/office/powerpoint/2010/main" val="296913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F093-55FC-004F-80B3-03DC5EB319DB}"/>
              </a:ext>
            </a:extLst>
          </p:cNvPr>
          <p:cNvSpPr>
            <a:spLocks noGrp="1"/>
          </p:cNvSpPr>
          <p:nvPr>
            <p:ph type="title"/>
          </p:nvPr>
        </p:nvSpPr>
        <p:spPr/>
        <p:txBody>
          <a:bodyPr/>
          <a:lstStyle/>
          <a:p>
            <a:r>
              <a:rPr lang="en-US" dirty="0"/>
              <a:t>Milestones – things to note</a:t>
            </a:r>
          </a:p>
        </p:txBody>
      </p:sp>
      <p:sp>
        <p:nvSpPr>
          <p:cNvPr id="3" name="Content Placeholder 2">
            <a:extLst>
              <a:ext uri="{FF2B5EF4-FFF2-40B4-BE49-F238E27FC236}">
                <a16:creationId xmlns:a16="http://schemas.microsoft.com/office/drawing/2014/main" id="{A141ED44-1612-F149-ABC0-E06A604D51DB}"/>
              </a:ext>
            </a:extLst>
          </p:cNvPr>
          <p:cNvSpPr>
            <a:spLocks noGrp="1"/>
          </p:cNvSpPr>
          <p:nvPr>
            <p:ph idx="1"/>
          </p:nvPr>
        </p:nvSpPr>
        <p:spPr>
          <a:xfrm>
            <a:off x="838200" y="1825625"/>
            <a:ext cx="10515600" cy="4563300"/>
          </a:xfrm>
        </p:spPr>
        <p:txBody>
          <a:bodyPr>
            <a:normAutofit/>
          </a:bodyPr>
          <a:lstStyle/>
          <a:p>
            <a:r>
              <a:rPr lang="en-US" dirty="0"/>
              <a:t>You can use an assist or lead on an activity as a participate if you need to increase participates.</a:t>
            </a:r>
          </a:p>
          <a:p>
            <a:r>
              <a:rPr lang="en-US" dirty="0"/>
              <a:t>An activity can only be assigned to one Challenge Area</a:t>
            </a:r>
          </a:p>
          <a:p>
            <a:r>
              <a:rPr lang="en-US" dirty="0"/>
              <a:t>Programs should be varied to ensure a balance of Challenge Areas within the program cycle</a:t>
            </a:r>
          </a:p>
          <a:p>
            <a:r>
              <a:rPr lang="en-US" dirty="0"/>
              <a:t>If a Venturer has finished the participates for one Milestone, they can start to count participates for the next Milestone, even if they’ve not completed their assists or leads</a:t>
            </a:r>
          </a:p>
          <a:p>
            <a:r>
              <a:rPr lang="en-US" dirty="0"/>
              <a:t>Bigger nights and camps could be broken into multiple activities to allow more opportunities for Leads and Assists</a:t>
            </a:r>
          </a:p>
        </p:txBody>
      </p:sp>
    </p:spTree>
    <p:extLst>
      <p:ext uri="{BB962C8B-B14F-4D97-AF65-F5344CB8AC3E}">
        <p14:creationId xmlns:p14="http://schemas.microsoft.com/office/powerpoint/2010/main" val="314268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735A-039D-A94E-9018-B3A5025A6841}"/>
              </a:ext>
            </a:extLst>
          </p:cNvPr>
          <p:cNvSpPr>
            <a:spLocks noGrp="1"/>
          </p:cNvSpPr>
          <p:nvPr>
            <p:ph type="title"/>
          </p:nvPr>
        </p:nvSpPr>
        <p:spPr/>
        <p:txBody>
          <a:bodyPr/>
          <a:lstStyle/>
          <a:p>
            <a:r>
              <a:rPr lang="en-US" dirty="0"/>
              <a:t>In Depth – </a:t>
            </a:r>
            <a:br>
              <a:rPr lang="en-US" dirty="0"/>
            </a:br>
            <a:r>
              <a:rPr lang="en-US" dirty="0"/>
              <a:t>Outdoor Adventure Skills</a:t>
            </a:r>
          </a:p>
        </p:txBody>
      </p:sp>
    </p:spTree>
    <p:extLst>
      <p:ext uri="{BB962C8B-B14F-4D97-AF65-F5344CB8AC3E}">
        <p14:creationId xmlns:p14="http://schemas.microsoft.com/office/powerpoint/2010/main" val="3232972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4F6E-ED08-B04B-B04B-8515ED3A8430}"/>
              </a:ext>
            </a:extLst>
          </p:cNvPr>
          <p:cNvSpPr>
            <a:spLocks noGrp="1"/>
          </p:cNvSpPr>
          <p:nvPr>
            <p:ph type="title"/>
          </p:nvPr>
        </p:nvSpPr>
        <p:spPr/>
        <p:txBody>
          <a:bodyPr/>
          <a:lstStyle/>
          <a:p>
            <a:r>
              <a:rPr lang="en-US" dirty="0"/>
              <a:t>Outdoor Adventure Skills – Core Areas</a:t>
            </a:r>
          </a:p>
        </p:txBody>
      </p:sp>
      <p:sp>
        <p:nvSpPr>
          <p:cNvPr id="3" name="Content Placeholder 2">
            <a:extLst>
              <a:ext uri="{FF2B5EF4-FFF2-40B4-BE49-F238E27FC236}">
                <a16:creationId xmlns:a16="http://schemas.microsoft.com/office/drawing/2014/main" id="{2C80B6EE-0305-C240-8980-3E3753F03941}"/>
              </a:ext>
            </a:extLst>
          </p:cNvPr>
          <p:cNvSpPr>
            <a:spLocks noGrp="1"/>
          </p:cNvSpPr>
          <p:nvPr>
            <p:ph sz="half" idx="1"/>
          </p:nvPr>
        </p:nvSpPr>
        <p:spPr>
          <a:xfrm>
            <a:off x="838200" y="1825625"/>
            <a:ext cx="6227618" cy="4351338"/>
          </a:xfrm>
        </p:spPr>
        <p:txBody>
          <a:bodyPr>
            <a:normAutofit/>
          </a:bodyPr>
          <a:lstStyle/>
          <a:p>
            <a:r>
              <a:rPr lang="en-US" dirty="0"/>
              <a:t>Bushcraft</a:t>
            </a:r>
          </a:p>
          <a:p>
            <a:pPr lvl="1"/>
            <a:r>
              <a:rPr lang="en-US" sz="2800" b="1" dirty="0"/>
              <a:t>Pioneering and Survival Skills</a:t>
            </a:r>
          </a:p>
          <a:p>
            <a:r>
              <a:rPr lang="en-US" dirty="0"/>
              <a:t>Bushwalking</a:t>
            </a:r>
          </a:p>
          <a:p>
            <a:pPr lvl="1"/>
            <a:r>
              <a:rPr lang="en-US" sz="2800" b="1" dirty="0"/>
              <a:t>Mapping, Planning, Risk Management, First Aid, Minimal Impact</a:t>
            </a:r>
          </a:p>
          <a:p>
            <a:r>
              <a:rPr lang="en-US" dirty="0"/>
              <a:t>Camping</a:t>
            </a:r>
          </a:p>
          <a:p>
            <a:pPr lvl="1"/>
            <a:r>
              <a:rPr lang="en-US" sz="2800" b="1" dirty="0"/>
              <a:t>What it says on the tin!</a:t>
            </a:r>
          </a:p>
        </p:txBody>
      </p:sp>
      <p:pic>
        <p:nvPicPr>
          <p:cNvPr id="8" name="Content Placeholder 7" descr="A screenshot of a cell phone  Description automatically generated">
            <a:extLst>
              <a:ext uri="{FF2B5EF4-FFF2-40B4-BE49-F238E27FC236}">
                <a16:creationId xmlns:a16="http://schemas.microsoft.com/office/drawing/2014/main" id="{FDBACD68-080B-7C4A-8C82-FFC360E76FE8}"/>
              </a:ext>
            </a:extLst>
          </p:cNvPr>
          <p:cNvPicPr>
            <a:picLocks noGrp="1" noChangeAspect="1"/>
          </p:cNvPicPr>
          <p:nvPr>
            <p:ph sz="half" idx="2"/>
          </p:nvPr>
        </p:nvPicPr>
        <p:blipFill>
          <a:blip r:embed="rId3"/>
          <a:stretch>
            <a:fillRect/>
          </a:stretch>
        </p:blipFill>
        <p:spPr>
          <a:xfrm>
            <a:off x="7543135" y="1628136"/>
            <a:ext cx="3983521" cy="4351338"/>
          </a:xfrm>
        </p:spPr>
      </p:pic>
    </p:spTree>
    <p:extLst>
      <p:ext uri="{BB962C8B-B14F-4D97-AF65-F5344CB8AC3E}">
        <p14:creationId xmlns:p14="http://schemas.microsoft.com/office/powerpoint/2010/main" val="4017182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4F6E-ED08-B04B-B04B-8515ED3A8430}"/>
              </a:ext>
            </a:extLst>
          </p:cNvPr>
          <p:cNvSpPr>
            <a:spLocks noGrp="1"/>
          </p:cNvSpPr>
          <p:nvPr>
            <p:ph type="title"/>
          </p:nvPr>
        </p:nvSpPr>
        <p:spPr>
          <a:xfrm>
            <a:off x="391885" y="365125"/>
            <a:ext cx="11519065" cy="1325563"/>
          </a:xfrm>
        </p:spPr>
        <p:txBody>
          <a:bodyPr/>
          <a:lstStyle/>
          <a:p>
            <a:r>
              <a:rPr lang="en-US" dirty="0"/>
              <a:t>Outdoor Adventure Skills – Specialist Areas</a:t>
            </a:r>
          </a:p>
        </p:txBody>
      </p:sp>
      <p:sp>
        <p:nvSpPr>
          <p:cNvPr id="3" name="Content Placeholder 2">
            <a:extLst>
              <a:ext uri="{FF2B5EF4-FFF2-40B4-BE49-F238E27FC236}">
                <a16:creationId xmlns:a16="http://schemas.microsoft.com/office/drawing/2014/main" id="{2C80B6EE-0305-C240-8980-3E3753F03941}"/>
              </a:ext>
            </a:extLst>
          </p:cNvPr>
          <p:cNvSpPr>
            <a:spLocks noGrp="1"/>
          </p:cNvSpPr>
          <p:nvPr>
            <p:ph sz="half" idx="1"/>
          </p:nvPr>
        </p:nvSpPr>
        <p:spPr/>
        <p:txBody>
          <a:bodyPr/>
          <a:lstStyle/>
          <a:p>
            <a:r>
              <a:rPr lang="en-US" dirty="0"/>
              <a:t>Aquatic</a:t>
            </a:r>
          </a:p>
          <a:p>
            <a:r>
              <a:rPr lang="en-US" dirty="0"/>
              <a:t>Alpine</a:t>
            </a:r>
          </a:p>
          <a:p>
            <a:r>
              <a:rPr lang="en-US" dirty="0"/>
              <a:t>Boating</a:t>
            </a:r>
          </a:p>
          <a:p>
            <a:r>
              <a:rPr lang="en-US" dirty="0"/>
              <a:t>Cycling</a:t>
            </a:r>
          </a:p>
          <a:p>
            <a:r>
              <a:rPr lang="en-US" dirty="0"/>
              <a:t>Paddling</a:t>
            </a:r>
          </a:p>
          <a:p>
            <a:r>
              <a:rPr lang="en-US" dirty="0"/>
              <a:t>Vertical</a:t>
            </a:r>
          </a:p>
        </p:txBody>
      </p:sp>
      <p:pic>
        <p:nvPicPr>
          <p:cNvPr id="8" name="Content Placeholder 7">
            <a:extLst>
              <a:ext uri="{FF2B5EF4-FFF2-40B4-BE49-F238E27FC236}">
                <a16:creationId xmlns:a16="http://schemas.microsoft.com/office/drawing/2014/main" id="{FDBACD68-080B-7C4A-8C82-FFC360E76FE8}"/>
              </a:ext>
            </a:extLst>
          </p:cNvPr>
          <p:cNvPicPr>
            <a:picLocks noGrp="1" noChangeAspect="1"/>
          </p:cNvPicPr>
          <p:nvPr>
            <p:ph sz="half" idx="2"/>
          </p:nvPr>
        </p:nvPicPr>
        <p:blipFill>
          <a:blip r:embed="rId3"/>
          <a:srcRect/>
          <a:stretch/>
        </p:blipFill>
        <p:spPr>
          <a:xfrm>
            <a:off x="3642556" y="1815005"/>
            <a:ext cx="3983521" cy="3825637"/>
          </a:xfrm>
        </p:spPr>
      </p:pic>
      <p:pic>
        <p:nvPicPr>
          <p:cNvPr id="10" name="Picture 9" descr="A screenshot of a cell phone  Description automatically generated">
            <a:extLst>
              <a:ext uri="{FF2B5EF4-FFF2-40B4-BE49-F238E27FC236}">
                <a16:creationId xmlns:a16="http://schemas.microsoft.com/office/drawing/2014/main" id="{79FC5A98-5C20-924B-B05F-DF8432327CED}"/>
              </a:ext>
            </a:extLst>
          </p:cNvPr>
          <p:cNvPicPr>
            <a:picLocks noChangeAspect="1"/>
          </p:cNvPicPr>
          <p:nvPr/>
        </p:nvPicPr>
        <p:blipFill>
          <a:blip r:embed="rId4"/>
          <a:stretch>
            <a:fillRect/>
          </a:stretch>
        </p:blipFill>
        <p:spPr>
          <a:xfrm>
            <a:off x="7626077" y="1815005"/>
            <a:ext cx="4195482" cy="3825637"/>
          </a:xfrm>
          <a:prstGeom prst="rect">
            <a:avLst/>
          </a:prstGeom>
        </p:spPr>
      </p:pic>
    </p:spTree>
    <p:extLst>
      <p:ext uri="{BB962C8B-B14F-4D97-AF65-F5344CB8AC3E}">
        <p14:creationId xmlns:p14="http://schemas.microsoft.com/office/powerpoint/2010/main" val="3449185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5ED0-DFA9-8B4E-B7E5-29660030C324}"/>
              </a:ext>
            </a:extLst>
          </p:cNvPr>
          <p:cNvSpPr>
            <a:spLocks noGrp="1"/>
          </p:cNvSpPr>
          <p:nvPr>
            <p:ph type="title"/>
          </p:nvPr>
        </p:nvSpPr>
        <p:spPr/>
        <p:txBody>
          <a:bodyPr/>
          <a:lstStyle/>
          <a:p>
            <a:r>
              <a:rPr lang="en-US" dirty="0"/>
              <a:t>Outdoor Adventure Skills</a:t>
            </a:r>
          </a:p>
        </p:txBody>
      </p:sp>
      <p:sp>
        <p:nvSpPr>
          <p:cNvPr id="3" name="Content Placeholder 2">
            <a:extLst>
              <a:ext uri="{FF2B5EF4-FFF2-40B4-BE49-F238E27FC236}">
                <a16:creationId xmlns:a16="http://schemas.microsoft.com/office/drawing/2014/main" id="{4660E57D-9F89-0049-AD90-DE97968F6529}"/>
              </a:ext>
            </a:extLst>
          </p:cNvPr>
          <p:cNvSpPr>
            <a:spLocks noGrp="1"/>
          </p:cNvSpPr>
          <p:nvPr>
            <p:ph idx="1"/>
          </p:nvPr>
        </p:nvSpPr>
        <p:spPr>
          <a:xfrm>
            <a:off x="838200" y="1825625"/>
            <a:ext cx="10515600" cy="4658302"/>
          </a:xfrm>
        </p:spPr>
        <p:txBody>
          <a:bodyPr>
            <a:normAutofit fontScale="92500" lnSpcReduction="20000"/>
          </a:bodyPr>
          <a:lstStyle/>
          <a:p>
            <a:r>
              <a:rPr lang="en-US" dirty="0"/>
              <a:t>Covers our core ”</a:t>
            </a:r>
            <a:r>
              <a:rPr lang="en-US" dirty="0" err="1"/>
              <a:t>Scouty</a:t>
            </a:r>
            <a:r>
              <a:rPr lang="en-US" dirty="0"/>
              <a:t>” activities.</a:t>
            </a:r>
          </a:p>
          <a:p>
            <a:r>
              <a:rPr lang="en-US" dirty="0"/>
              <a:t>As the name suggests, they are Skills for the Outdoors and/or Adventurous Activities</a:t>
            </a:r>
          </a:p>
          <a:p>
            <a:r>
              <a:rPr lang="en-US" dirty="0"/>
              <a:t>3 Core Areas, 6 Specialist Areas</a:t>
            </a:r>
          </a:p>
          <a:p>
            <a:r>
              <a:rPr lang="en-US" dirty="0"/>
              <a:t>Each skill area has 9 Stages progressions - 1 to 9</a:t>
            </a:r>
          </a:p>
          <a:p>
            <a:r>
              <a:rPr lang="en-US" dirty="0"/>
              <a:t>All scouts start their progressions from Stage 1</a:t>
            </a:r>
          </a:p>
          <a:p>
            <a:r>
              <a:rPr lang="en-US" dirty="0"/>
              <a:t>A Scout’s Stage progression achievements are retained as they transition to the next Section</a:t>
            </a:r>
          </a:p>
          <a:p>
            <a:r>
              <a:rPr lang="en-US" dirty="0"/>
              <a:t>2 down peer assessment – for example, a Scout with a Stage 4 in Camping can assess a Scout working on their Stage 2 Camping</a:t>
            </a:r>
          </a:p>
          <a:p>
            <a:r>
              <a:rPr lang="en-US" dirty="0"/>
              <a:t>Venturers may be asked to help assess Scouts and maybe Cubs</a:t>
            </a:r>
          </a:p>
          <a:p>
            <a:pPr lvl="1"/>
            <a:r>
              <a:rPr lang="en-US" b="1" dirty="0"/>
              <a:t>Venturers may need to ask Rovers to assist with assessing older unit members</a:t>
            </a:r>
          </a:p>
          <a:p>
            <a:endParaRPr lang="en-US" dirty="0"/>
          </a:p>
        </p:txBody>
      </p:sp>
    </p:spTree>
    <p:extLst>
      <p:ext uri="{BB962C8B-B14F-4D97-AF65-F5344CB8AC3E}">
        <p14:creationId xmlns:p14="http://schemas.microsoft.com/office/powerpoint/2010/main" val="290645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5ED0-DFA9-8B4E-B7E5-29660030C324}"/>
              </a:ext>
            </a:extLst>
          </p:cNvPr>
          <p:cNvSpPr>
            <a:spLocks noGrp="1"/>
          </p:cNvSpPr>
          <p:nvPr>
            <p:ph type="title"/>
          </p:nvPr>
        </p:nvSpPr>
        <p:spPr/>
        <p:txBody>
          <a:bodyPr/>
          <a:lstStyle/>
          <a:p>
            <a:r>
              <a:rPr lang="en-US" dirty="0"/>
              <a:t>Outdoor Adventure Skills</a:t>
            </a:r>
          </a:p>
        </p:txBody>
      </p:sp>
      <p:sp>
        <p:nvSpPr>
          <p:cNvPr id="3" name="Content Placeholder 2">
            <a:extLst>
              <a:ext uri="{FF2B5EF4-FFF2-40B4-BE49-F238E27FC236}">
                <a16:creationId xmlns:a16="http://schemas.microsoft.com/office/drawing/2014/main" id="{4660E57D-9F89-0049-AD90-DE97968F6529}"/>
              </a:ext>
            </a:extLst>
          </p:cNvPr>
          <p:cNvSpPr>
            <a:spLocks noGrp="1"/>
          </p:cNvSpPr>
          <p:nvPr>
            <p:ph idx="1"/>
          </p:nvPr>
        </p:nvSpPr>
        <p:spPr>
          <a:xfrm>
            <a:off x="838200" y="1825625"/>
            <a:ext cx="10515600" cy="4670178"/>
          </a:xfrm>
        </p:spPr>
        <p:txBody>
          <a:bodyPr>
            <a:normAutofit fontScale="92500"/>
          </a:bodyPr>
          <a:lstStyle/>
          <a:p>
            <a:r>
              <a:rPr lang="en-US" dirty="0"/>
              <a:t>Achievement is tracked by the number of Stage progressions across all Outdoor Adventure Skills (ie progression from Stage 3 to Stage 4).</a:t>
            </a:r>
          </a:p>
          <a:p>
            <a:r>
              <a:rPr lang="en-US" dirty="0"/>
              <a:t>The number of Stage progressions required for the peak award are counted from the time the Scout joined the Section</a:t>
            </a:r>
          </a:p>
          <a:p>
            <a:r>
              <a:rPr lang="en-US" dirty="0"/>
              <a:t>A Scout’s Stage progressions achieved in the Scout Unit won’t count toward their Queen’s  Scout Award</a:t>
            </a:r>
          </a:p>
          <a:p>
            <a:r>
              <a:rPr lang="en-US" dirty="0"/>
              <a:t>Specialist Areas may involve Adventurous Activities Teams for Stages 4 and above</a:t>
            </a:r>
          </a:p>
          <a:p>
            <a:r>
              <a:rPr lang="en-US" dirty="0"/>
              <a:t>Assessed with peers using I-Statements (I can light a match, I can plan a hike route, </a:t>
            </a:r>
            <a:r>
              <a:rPr lang="en-US" dirty="0" err="1"/>
              <a:t>etc</a:t>
            </a:r>
            <a:r>
              <a:rPr lang="en-US" dirty="0"/>
              <a:t>)</a:t>
            </a:r>
          </a:p>
        </p:txBody>
      </p:sp>
    </p:spTree>
    <p:extLst>
      <p:ext uri="{BB962C8B-B14F-4D97-AF65-F5344CB8AC3E}">
        <p14:creationId xmlns:p14="http://schemas.microsoft.com/office/powerpoint/2010/main" val="2810929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5ED0-DFA9-8B4E-B7E5-29660030C324}"/>
              </a:ext>
            </a:extLst>
          </p:cNvPr>
          <p:cNvSpPr>
            <a:spLocks noGrp="1"/>
          </p:cNvSpPr>
          <p:nvPr>
            <p:ph type="title"/>
          </p:nvPr>
        </p:nvSpPr>
        <p:spPr/>
        <p:txBody>
          <a:bodyPr/>
          <a:lstStyle/>
          <a:p>
            <a:r>
              <a:rPr lang="en-US" dirty="0"/>
              <a:t>Outdoor Adventure Skills</a:t>
            </a:r>
          </a:p>
        </p:txBody>
      </p:sp>
      <p:sp>
        <p:nvSpPr>
          <p:cNvPr id="3" name="Content Placeholder 2">
            <a:extLst>
              <a:ext uri="{FF2B5EF4-FFF2-40B4-BE49-F238E27FC236}">
                <a16:creationId xmlns:a16="http://schemas.microsoft.com/office/drawing/2014/main" id="{4660E57D-9F89-0049-AD90-DE97968F6529}"/>
              </a:ext>
            </a:extLst>
          </p:cNvPr>
          <p:cNvSpPr>
            <a:spLocks noGrp="1"/>
          </p:cNvSpPr>
          <p:nvPr>
            <p:ph idx="1"/>
          </p:nvPr>
        </p:nvSpPr>
        <p:spPr>
          <a:xfrm>
            <a:off x="838200" y="1825625"/>
            <a:ext cx="10515600" cy="4670178"/>
          </a:xfrm>
        </p:spPr>
        <p:txBody>
          <a:bodyPr>
            <a:normAutofit lnSpcReduction="10000"/>
          </a:bodyPr>
          <a:lstStyle/>
          <a:p>
            <a:r>
              <a:rPr lang="en-US" dirty="0"/>
              <a:t>It is important when new members join Scouting or transition from the old Award Scheme(s) that an accurate assessment of skills is made, otherwise you may </a:t>
            </a:r>
            <a:r>
              <a:rPr lang="en-US" dirty="0" err="1"/>
              <a:t>inadvertedly</a:t>
            </a:r>
            <a:r>
              <a:rPr lang="en-US" dirty="0"/>
              <a:t> set a too high or low bar for a member.</a:t>
            </a:r>
          </a:p>
          <a:p>
            <a:r>
              <a:rPr lang="en-US" dirty="0"/>
              <a:t>When in doubt, don’t sign off.</a:t>
            </a:r>
          </a:p>
          <a:p>
            <a:r>
              <a:rPr lang="en-US" dirty="0"/>
              <a:t>As of November 2020, Venturer Leaders can sign off up to Stage 5 in the Core Areas (Bushcraft, Bushwalking and Camping). However, if you have a youth member who can sign off that is preferred.</a:t>
            </a:r>
          </a:p>
          <a:p>
            <a:r>
              <a:rPr lang="en-US" dirty="0"/>
              <a:t>Some weeknight activities may cover the lower stages of the specialist areas.</a:t>
            </a:r>
          </a:p>
        </p:txBody>
      </p:sp>
    </p:spTree>
    <p:extLst>
      <p:ext uri="{BB962C8B-B14F-4D97-AF65-F5344CB8AC3E}">
        <p14:creationId xmlns:p14="http://schemas.microsoft.com/office/powerpoint/2010/main" val="63886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7B56-F67B-A84A-9B3C-62673B275118}"/>
              </a:ext>
            </a:extLst>
          </p:cNvPr>
          <p:cNvSpPr>
            <a:spLocks noGrp="1"/>
          </p:cNvSpPr>
          <p:nvPr>
            <p:ph type="title"/>
          </p:nvPr>
        </p:nvSpPr>
        <p:spPr/>
        <p:txBody>
          <a:bodyPr/>
          <a:lstStyle/>
          <a:p>
            <a:r>
              <a:rPr lang="en-US" dirty="0"/>
              <a:t>In Depth</a:t>
            </a:r>
            <a:br>
              <a:rPr lang="en-US" dirty="0"/>
            </a:br>
            <a:r>
              <a:rPr lang="en-US" dirty="0"/>
              <a:t>Special Interest Areas</a:t>
            </a:r>
          </a:p>
        </p:txBody>
      </p:sp>
    </p:spTree>
    <p:extLst>
      <p:ext uri="{BB962C8B-B14F-4D97-AF65-F5344CB8AC3E}">
        <p14:creationId xmlns:p14="http://schemas.microsoft.com/office/powerpoint/2010/main" val="339574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E78C-73CC-C64D-9253-4235CEF04390}"/>
              </a:ext>
            </a:extLst>
          </p:cNvPr>
          <p:cNvSpPr>
            <a:spLocks noGrp="1"/>
          </p:cNvSpPr>
          <p:nvPr>
            <p:ph type="title"/>
          </p:nvPr>
        </p:nvSpPr>
        <p:spPr/>
        <p:txBody>
          <a:bodyPr/>
          <a:lstStyle/>
          <a:p>
            <a:pPr algn="ctr"/>
            <a:r>
              <a:rPr lang="en-US" dirty="0"/>
              <a:t>Disclaimer!</a:t>
            </a:r>
          </a:p>
        </p:txBody>
      </p:sp>
      <p:sp>
        <p:nvSpPr>
          <p:cNvPr id="3" name="Content Placeholder 2">
            <a:extLst>
              <a:ext uri="{FF2B5EF4-FFF2-40B4-BE49-F238E27FC236}">
                <a16:creationId xmlns:a16="http://schemas.microsoft.com/office/drawing/2014/main" id="{4937D301-3CFE-5D4B-8AE2-31064F6D34FE}"/>
              </a:ext>
            </a:extLst>
          </p:cNvPr>
          <p:cNvSpPr>
            <a:spLocks noGrp="1"/>
          </p:cNvSpPr>
          <p:nvPr>
            <p:ph idx="1"/>
          </p:nvPr>
        </p:nvSpPr>
        <p:spPr/>
        <p:txBody>
          <a:bodyPr/>
          <a:lstStyle/>
          <a:p>
            <a:pPr marL="0" indent="0" algn="ctr">
              <a:buNone/>
            </a:pPr>
            <a:r>
              <a:rPr lang="en-US" dirty="0"/>
              <a:t>The Achievement Pathways program in Victoria is still being rolled out in full, and there is a good chance that some information may change in the near future. Keep an eye out on all the usual news sources for the latest info.</a:t>
            </a:r>
          </a:p>
          <a:p>
            <a:pPr marL="0" indent="0" algn="ctr">
              <a:buNone/>
            </a:pPr>
            <a:endParaRPr lang="en-US" dirty="0"/>
          </a:p>
          <a:p>
            <a:pPr marL="0" indent="0" algn="ctr">
              <a:buNone/>
            </a:pPr>
            <a:r>
              <a:rPr lang="en-US" dirty="0"/>
              <a:t>Note: - Achievement Pathways is being rolled </a:t>
            </a:r>
          </a:p>
          <a:p>
            <a:pPr marL="0" indent="0" algn="ctr">
              <a:buNone/>
            </a:pPr>
            <a:r>
              <a:rPr lang="en-US" dirty="0"/>
              <a:t>out at different stages in each State</a:t>
            </a:r>
          </a:p>
        </p:txBody>
      </p:sp>
    </p:spTree>
    <p:extLst>
      <p:ext uri="{BB962C8B-B14F-4D97-AF65-F5344CB8AC3E}">
        <p14:creationId xmlns:p14="http://schemas.microsoft.com/office/powerpoint/2010/main" val="3532731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2A1D-C4BB-AC4A-83E4-30C9D38FBF0D}"/>
              </a:ext>
            </a:extLst>
          </p:cNvPr>
          <p:cNvSpPr>
            <a:spLocks noGrp="1"/>
          </p:cNvSpPr>
          <p:nvPr>
            <p:ph type="title"/>
          </p:nvPr>
        </p:nvSpPr>
        <p:spPr/>
        <p:txBody>
          <a:bodyPr/>
          <a:lstStyle/>
          <a:p>
            <a:r>
              <a:rPr lang="en-US" dirty="0"/>
              <a:t>Special Interest Areas</a:t>
            </a:r>
          </a:p>
        </p:txBody>
      </p:sp>
      <p:sp>
        <p:nvSpPr>
          <p:cNvPr id="3" name="Content Placeholder 2">
            <a:extLst>
              <a:ext uri="{FF2B5EF4-FFF2-40B4-BE49-F238E27FC236}">
                <a16:creationId xmlns:a16="http://schemas.microsoft.com/office/drawing/2014/main" id="{E61DC725-08BA-8147-9875-47BECB586152}"/>
              </a:ext>
            </a:extLst>
          </p:cNvPr>
          <p:cNvSpPr>
            <a:spLocks noGrp="1"/>
          </p:cNvSpPr>
          <p:nvPr>
            <p:ph sz="half" idx="1"/>
          </p:nvPr>
        </p:nvSpPr>
        <p:spPr>
          <a:xfrm>
            <a:off x="838200" y="1825625"/>
            <a:ext cx="7349836" cy="4351338"/>
          </a:xfrm>
        </p:spPr>
        <p:txBody>
          <a:bodyPr>
            <a:normAutofit fontScale="92500" lnSpcReduction="20000"/>
          </a:bodyPr>
          <a:lstStyle/>
          <a:p>
            <a:r>
              <a:rPr lang="en-US" dirty="0"/>
              <a:t>Generally covers activities not experienced within Outdoor Adventure Skills</a:t>
            </a:r>
          </a:p>
          <a:p>
            <a:r>
              <a:rPr lang="en-US" dirty="0"/>
              <a:t>Proposal System similar to current Award Scheme</a:t>
            </a:r>
          </a:p>
          <a:p>
            <a:r>
              <a:rPr lang="en-US" dirty="0"/>
              <a:t>Involves a strong focus on Plan&gt;Do&gt;Review&gt;</a:t>
            </a:r>
          </a:p>
          <a:p>
            <a:r>
              <a:rPr lang="en-US" dirty="0"/>
              <a:t>Each Special Interest Area activity requires a minimum of 12 hours of effort </a:t>
            </a:r>
          </a:p>
          <a:p>
            <a:r>
              <a:rPr lang="en-US" dirty="0"/>
              <a:t>Using a Mentor system (same as Examiners)</a:t>
            </a:r>
          </a:p>
          <a:p>
            <a:r>
              <a:rPr lang="en-US" dirty="0"/>
              <a:t>Can be individual activity or in a Project Patrol</a:t>
            </a:r>
          </a:p>
          <a:p>
            <a:pPr lvl="1"/>
            <a:r>
              <a:rPr lang="en-US" dirty="0"/>
              <a:t>All participants must be part of Plan &gt; Do &gt; Review&gt;</a:t>
            </a:r>
          </a:p>
        </p:txBody>
      </p:sp>
      <p:pic>
        <p:nvPicPr>
          <p:cNvPr id="6" name="Content Placeholder 5" descr="A close up of a logo  Description automatically generated">
            <a:extLst>
              <a:ext uri="{FF2B5EF4-FFF2-40B4-BE49-F238E27FC236}">
                <a16:creationId xmlns:a16="http://schemas.microsoft.com/office/drawing/2014/main" id="{A298DAF0-92A9-4B4B-877D-2465A79AC9DB}"/>
              </a:ext>
            </a:extLst>
          </p:cNvPr>
          <p:cNvPicPr>
            <a:picLocks noGrp="1" noChangeAspect="1"/>
          </p:cNvPicPr>
          <p:nvPr>
            <p:ph sz="half" idx="2"/>
          </p:nvPr>
        </p:nvPicPr>
        <p:blipFill>
          <a:blip r:embed="rId3"/>
          <a:stretch>
            <a:fillRect/>
          </a:stretch>
        </p:blipFill>
        <p:spPr>
          <a:xfrm>
            <a:off x="8609619" y="1690688"/>
            <a:ext cx="3070743" cy="4351338"/>
          </a:xfrm>
        </p:spPr>
      </p:pic>
    </p:spTree>
    <p:extLst>
      <p:ext uri="{BB962C8B-B14F-4D97-AF65-F5344CB8AC3E}">
        <p14:creationId xmlns:p14="http://schemas.microsoft.com/office/powerpoint/2010/main" val="968000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674A-D6C1-7B4D-924F-67F81D2E6A2E}"/>
              </a:ext>
            </a:extLst>
          </p:cNvPr>
          <p:cNvSpPr>
            <a:spLocks noGrp="1"/>
          </p:cNvSpPr>
          <p:nvPr>
            <p:ph type="title"/>
          </p:nvPr>
        </p:nvSpPr>
        <p:spPr/>
        <p:txBody>
          <a:bodyPr/>
          <a:lstStyle/>
          <a:p>
            <a:r>
              <a:rPr lang="en-US" dirty="0"/>
              <a:t>Special Interest Areas</a:t>
            </a:r>
          </a:p>
        </p:txBody>
      </p:sp>
      <p:sp>
        <p:nvSpPr>
          <p:cNvPr id="3" name="Content Placeholder 2">
            <a:extLst>
              <a:ext uri="{FF2B5EF4-FFF2-40B4-BE49-F238E27FC236}">
                <a16:creationId xmlns:a16="http://schemas.microsoft.com/office/drawing/2014/main" id="{4105358F-C1D5-154D-8CAF-3604353FA5AA}"/>
              </a:ext>
            </a:extLst>
          </p:cNvPr>
          <p:cNvSpPr>
            <a:spLocks noGrp="1"/>
          </p:cNvSpPr>
          <p:nvPr>
            <p:ph idx="1"/>
          </p:nvPr>
        </p:nvSpPr>
        <p:spPr/>
        <p:txBody>
          <a:bodyPr>
            <a:normAutofit fontScale="92500" lnSpcReduction="20000"/>
          </a:bodyPr>
          <a:lstStyle/>
          <a:p>
            <a:r>
              <a:rPr lang="en-US" dirty="0"/>
              <a:t>Adventure &amp; Sport</a:t>
            </a:r>
          </a:p>
          <a:p>
            <a:pPr lvl="1"/>
            <a:r>
              <a:rPr lang="en-US" dirty="0"/>
              <a:t>Team Sports, Animal Care, non-physical adventures</a:t>
            </a:r>
          </a:p>
          <a:p>
            <a:r>
              <a:rPr lang="en-US" dirty="0"/>
              <a:t>Arts and Literature</a:t>
            </a:r>
          </a:p>
          <a:p>
            <a:pPr lvl="1"/>
            <a:r>
              <a:rPr lang="en-US" dirty="0"/>
              <a:t>Things that would go in Expressions</a:t>
            </a:r>
          </a:p>
          <a:p>
            <a:r>
              <a:rPr lang="en-US" dirty="0"/>
              <a:t>Creating a Better World</a:t>
            </a:r>
          </a:p>
          <a:p>
            <a:pPr lvl="1"/>
            <a:r>
              <a:rPr lang="en-US" dirty="0"/>
              <a:t>Citizenship activities, Service, Community Work and Engagement</a:t>
            </a:r>
          </a:p>
          <a:p>
            <a:r>
              <a:rPr lang="en-US" dirty="0"/>
              <a:t>Environment</a:t>
            </a:r>
          </a:p>
          <a:p>
            <a:pPr lvl="1"/>
            <a:r>
              <a:rPr lang="en-US" dirty="0"/>
              <a:t>Sustainability, Clean Up Australia Day, Climate Change, Waste/Recycling</a:t>
            </a:r>
          </a:p>
          <a:p>
            <a:r>
              <a:rPr lang="en-US" dirty="0"/>
              <a:t>Growth and Development</a:t>
            </a:r>
          </a:p>
          <a:p>
            <a:pPr lvl="1"/>
            <a:r>
              <a:rPr lang="en-US" dirty="0"/>
              <a:t>Learning new skills/languages, Volunteering work, Fitness</a:t>
            </a:r>
          </a:p>
          <a:p>
            <a:r>
              <a:rPr lang="en-US" dirty="0"/>
              <a:t> STEM and Innovation</a:t>
            </a:r>
          </a:p>
          <a:p>
            <a:pPr lvl="1"/>
            <a:r>
              <a:rPr lang="en-US" dirty="0"/>
              <a:t>New technologies, innovative ideas. Some more interesting construction.</a:t>
            </a:r>
          </a:p>
        </p:txBody>
      </p:sp>
    </p:spTree>
    <p:extLst>
      <p:ext uri="{BB962C8B-B14F-4D97-AF65-F5344CB8AC3E}">
        <p14:creationId xmlns:p14="http://schemas.microsoft.com/office/powerpoint/2010/main" val="4113428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DD0-A658-4049-92A6-765EAB4AA7AA}"/>
              </a:ext>
            </a:extLst>
          </p:cNvPr>
          <p:cNvSpPr>
            <a:spLocks noGrp="1"/>
          </p:cNvSpPr>
          <p:nvPr>
            <p:ph type="title"/>
          </p:nvPr>
        </p:nvSpPr>
        <p:spPr/>
        <p:txBody>
          <a:bodyPr/>
          <a:lstStyle/>
          <a:p>
            <a:r>
              <a:rPr lang="en-US" dirty="0"/>
              <a:t>So how do I achieve my Queen’s Scout Award again?</a:t>
            </a:r>
          </a:p>
        </p:txBody>
      </p:sp>
    </p:spTree>
    <p:extLst>
      <p:ext uri="{BB962C8B-B14F-4D97-AF65-F5344CB8AC3E}">
        <p14:creationId xmlns:p14="http://schemas.microsoft.com/office/powerpoint/2010/main" val="2104253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CA0E-FB32-0745-99DD-A8F268B16605}"/>
              </a:ext>
            </a:extLst>
          </p:cNvPr>
          <p:cNvSpPr>
            <a:spLocks noGrp="1"/>
          </p:cNvSpPr>
          <p:nvPr>
            <p:ph type="title"/>
          </p:nvPr>
        </p:nvSpPr>
        <p:spPr>
          <a:xfrm>
            <a:off x="838200" y="188479"/>
            <a:ext cx="10515600" cy="1325563"/>
          </a:xfrm>
        </p:spPr>
        <p:txBody>
          <a:bodyPr>
            <a:normAutofit/>
          </a:bodyPr>
          <a:lstStyle/>
          <a:p>
            <a:r>
              <a:rPr lang="en-US" dirty="0"/>
              <a:t>Queen’s Scout Award in the Achievement Pathways</a:t>
            </a:r>
          </a:p>
        </p:txBody>
      </p:sp>
      <p:sp>
        <p:nvSpPr>
          <p:cNvPr id="3" name="Content Placeholder 2">
            <a:extLst>
              <a:ext uri="{FF2B5EF4-FFF2-40B4-BE49-F238E27FC236}">
                <a16:creationId xmlns:a16="http://schemas.microsoft.com/office/drawing/2014/main" id="{63F1520D-3E98-184D-9BF2-3C26D3D00A51}"/>
              </a:ext>
            </a:extLst>
          </p:cNvPr>
          <p:cNvSpPr>
            <a:spLocks noGrp="1"/>
          </p:cNvSpPr>
          <p:nvPr>
            <p:ph idx="1"/>
          </p:nvPr>
        </p:nvSpPr>
        <p:spPr>
          <a:xfrm>
            <a:off x="838200" y="1631374"/>
            <a:ext cx="10515600" cy="5054434"/>
          </a:xfrm>
        </p:spPr>
        <p:txBody>
          <a:bodyPr>
            <a:normAutofit fontScale="85000" lnSpcReduction="20000"/>
          </a:bodyPr>
          <a:lstStyle/>
          <a:p>
            <a:pPr marL="0" indent="0">
              <a:buNone/>
            </a:pPr>
            <a:r>
              <a:rPr lang="en-US" sz="3300" dirty="0"/>
              <a:t>What makes up our Queen’s Scout Award?</a:t>
            </a:r>
          </a:p>
          <a:p>
            <a:pPr marL="514350" indent="-514350">
              <a:buFont typeface="+mj-lt"/>
              <a:buAutoNum type="arabicPeriod"/>
            </a:pPr>
            <a:r>
              <a:rPr lang="en-US" dirty="0"/>
              <a:t>Complete Milestone 3 in the Program Essentials</a:t>
            </a:r>
          </a:p>
          <a:p>
            <a:pPr lvl="1"/>
            <a:r>
              <a:rPr lang="en-US" dirty="0"/>
              <a:t> 	</a:t>
            </a:r>
            <a:r>
              <a:rPr lang="en-US" b="1" dirty="0"/>
              <a:t>(Milestones 1 and 2 are optional)</a:t>
            </a:r>
          </a:p>
          <a:p>
            <a:pPr marL="514350" indent="-514350">
              <a:buFont typeface="+mj-lt"/>
              <a:buAutoNum type="arabicPeriod"/>
            </a:pPr>
            <a:r>
              <a:rPr lang="en-US" dirty="0"/>
              <a:t>Outdoor Adventure Skills</a:t>
            </a:r>
          </a:p>
          <a:p>
            <a:pPr lvl="1"/>
            <a:r>
              <a:rPr lang="en-US" b="1" dirty="0"/>
              <a:t>Stage 5 in the Core Areas – Bushcraft, Bushwalking and Camping</a:t>
            </a:r>
          </a:p>
          <a:p>
            <a:pPr lvl="1"/>
            <a:r>
              <a:rPr lang="en-US" b="1" dirty="0"/>
              <a:t>Four Stage 4+ progressions</a:t>
            </a:r>
          </a:p>
          <a:p>
            <a:pPr lvl="1"/>
            <a:r>
              <a:rPr lang="en-US" b="1" dirty="0"/>
              <a:t>Eight additional Stage progressions</a:t>
            </a:r>
          </a:p>
          <a:p>
            <a:pPr marL="514350" indent="-514350">
              <a:buFont typeface="+mj-lt"/>
              <a:buAutoNum type="arabicPeriod"/>
            </a:pPr>
            <a:r>
              <a:rPr lang="en-US" dirty="0"/>
              <a:t>Special Interest Areas</a:t>
            </a:r>
          </a:p>
          <a:p>
            <a:pPr lvl="1"/>
            <a:r>
              <a:rPr lang="en-US" b="1" dirty="0"/>
              <a:t>6 activities (each of at least 12 hours duration) across at least 3 different Special Interest Areas</a:t>
            </a:r>
          </a:p>
          <a:p>
            <a:pPr marL="514350" indent="-514350">
              <a:buFont typeface="+mj-lt"/>
              <a:buAutoNum type="arabicPeriod"/>
            </a:pPr>
            <a:r>
              <a:rPr lang="en-US" dirty="0"/>
              <a:t>Adventurous Journey </a:t>
            </a:r>
          </a:p>
          <a:p>
            <a:pPr lvl="1"/>
            <a:r>
              <a:rPr lang="en-US" b="1" dirty="0"/>
              <a:t>Plan and lead an adventurous journey of at least 4 days and 3 nights duration</a:t>
            </a:r>
          </a:p>
          <a:p>
            <a:pPr marL="514350" indent="-514350">
              <a:buFont typeface="+mj-lt"/>
              <a:buAutoNum type="arabicPeriod"/>
            </a:pPr>
            <a:r>
              <a:rPr lang="en-US" dirty="0"/>
              <a:t>Leadership/Personal Development Course</a:t>
            </a:r>
          </a:p>
          <a:p>
            <a:pPr marL="514350" indent="-514350">
              <a:buFont typeface="+mj-lt"/>
              <a:buAutoNum type="arabicPeriod"/>
            </a:pPr>
            <a:r>
              <a:rPr lang="en-US" dirty="0"/>
              <a:t>Personal Reflection</a:t>
            </a:r>
          </a:p>
        </p:txBody>
      </p:sp>
    </p:spTree>
    <p:extLst>
      <p:ext uri="{BB962C8B-B14F-4D97-AF65-F5344CB8AC3E}">
        <p14:creationId xmlns:p14="http://schemas.microsoft.com/office/powerpoint/2010/main" val="1703987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B377-78C4-DB45-98E1-04D19533379D}"/>
              </a:ext>
            </a:extLst>
          </p:cNvPr>
          <p:cNvSpPr>
            <a:spLocks noGrp="1"/>
          </p:cNvSpPr>
          <p:nvPr>
            <p:ph type="title"/>
          </p:nvPr>
        </p:nvSpPr>
        <p:spPr/>
        <p:txBody>
          <a:bodyPr/>
          <a:lstStyle/>
          <a:p>
            <a:r>
              <a:rPr lang="en-US" dirty="0"/>
              <a:t>What is Scouts | Terrain</a:t>
            </a:r>
          </a:p>
        </p:txBody>
      </p:sp>
    </p:spTree>
    <p:extLst>
      <p:ext uri="{BB962C8B-B14F-4D97-AF65-F5344CB8AC3E}">
        <p14:creationId xmlns:p14="http://schemas.microsoft.com/office/powerpoint/2010/main" val="1048665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8BC7-59AC-844C-AD1A-DEE17DB74DE3}"/>
              </a:ext>
            </a:extLst>
          </p:cNvPr>
          <p:cNvSpPr>
            <a:spLocks noGrp="1"/>
          </p:cNvSpPr>
          <p:nvPr>
            <p:ph type="title"/>
          </p:nvPr>
        </p:nvSpPr>
        <p:spPr/>
        <p:txBody>
          <a:bodyPr/>
          <a:lstStyle/>
          <a:p>
            <a:r>
              <a:rPr lang="en-US" dirty="0"/>
              <a:t>Scouts | Terrain</a:t>
            </a:r>
          </a:p>
        </p:txBody>
      </p:sp>
      <p:sp>
        <p:nvSpPr>
          <p:cNvPr id="4" name="Content Placeholder 3">
            <a:extLst>
              <a:ext uri="{FF2B5EF4-FFF2-40B4-BE49-F238E27FC236}">
                <a16:creationId xmlns:a16="http://schemas.microsoft.com/office/drawing/2014/main" id="{BAE09CA6-8B67-B440-ADFD-06FB6E95311B}"/>
              </a:ext>
            </a:extLst>
          </p:cNvPr>
          <p:cNvSpPr>
            <a:spLocks noGrp="1"/>
          </p:cNvSpPr>
          <p:nvPr>
            <p:ph sz="half" idx="2"/>
          </p:nvPr>
        </p:nvSpPr>
        <p:spPr>
          <a:xfrm>
            <a:off x="838200" y="1825624"/>
            <a:ext cx="5181600" cy="4351338"/>
          </a:xfrm>
        </p:spPr>
        <p:txBody>
          <a:bodyPr>
            <a:normAutofit/>
          </a:bodyPr>
          <a:lstStyle/>
          <a:p>
            <a:r>
              <a:rPr lang="en-US" dirty="0"/>
              <a:t>Our new digital record book</a:t>
            </a:r>
          </a:p>
          <a:p>
            <a:r>
              <a:rPr lang="en-US" dirty="0"/>
              <a:t>Covers all sections</a:t>
            </a:r>
          </a:p>
          <a:p>
            <a:r>
              <a:rPr lang="en-US" dirty="0"/>
              <a:t>Adds great programming tools to help manage your Unit, while automagically calculating Milestones</a:t>
            </a:r>
          </a:p>
          <a:p>
            <a:r>
              <a:rPr lang="en-US" dirty="0"/>
              <a:t>Heaps of visual feedback</a:t>
            </a:r>
          </a:p>
          <a:p>
            <a:r>
              <a:rPr lang="en-US" dirty="0"/>
              <a:t>Tools for working with members outside your Unit</a:t>
            </a:r>
          </a:p>
          <a:p>
            <a:endParaRPr lang="en-US" dirty="0"/>
          </a:p>
        </p:txBody>
      </p:sp>
      <p:pic>
        <p:nvPicPr>
          <p:cNvPr id="10" name="Content Placeholder 9" descr="A picture containing sitting, water, dark, monitor  Description automatically generated">
            <a:extLst>
              <a:ext uri="{FF2B5EF4-FFF2-40B4-BE49-F238E27FC236}">
                <a16:creationId xmlns:a16="http://schemas.microsoft.com/office/drawing/2014/main" id="{FA6822D7-67A9-024B-A42C-0A9D0EC5E912}"/>
              </a:ext>
            </a:extLst>
          </p:cNvPr>
          <p:cNvPicPr>
            <a:picLocks noGrp="1" noChangeAspect="1"/>
          </p:cNvPicPr>
          <p:nvPr>
            <p:ph sz="half" idx="1"/>
          </p:nvPr>
        </p:nvPicPr>
        <p:blipFill>
          <a:blip r:embed="rId2"/>
          <a:stretch>
            <a:fillRect/>
          </a:stretch>
        </p:blipFill>
        <p:spPr>
          <a:xfrm>
            <a:off x="6647332" y="1825624"/>
            <a:ext cx="4369563" cy="4351338"/>
          </a:xfrm>
        </p:spPr>
      </p:pic>
    </p:spTree>
    <p:extLst>
      <p:ext uri="{BB962C8B-B14F-4D97-AF65-F5344CB8AC3E}">
        <p14:creationId xmlns:p14="http://schemas.microsoft.com/office/powerpoint/2010/main" val="830529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1202-B0D5-054D-9364-4FFB625DB1C2}"/>
              </a:ext>
            </a:extLst>
          </p:cNvPr>
          <p:cNvSpPr>
            <a:spLocks noGrp="1"/>
          </p:cNvSpPr>
          <p:nvPr>
            <p:ph type="title"/>
          </p:nvPr>
        </p:nvSpPr>
        <p:spPr/>
        <p:txBody>
          <a:bodyPr/>
          <a:lstStyle/>
          <a:p>
            <a:r>
              <a:rPr lang="en-US" dirty="0"/>
              <a:t>Where do I start in Scouts | Terrain?</a:t>
            </a:r>
          </a:p>
        </p:txBody>
      </p:sp>
      <p:sp>
        <p:nvSpPr>
          <p:cNvPr id="5" name="Content Placeholder 4">
            <a:extLst>
              <a:ext uri="{FF2B5EF4-FFF2-40B4-BE49-F238E27FC236}">
                <a16:creationId xmlns:a16="http://schemas.microsoft.com/office/drawing/2014/main" id="{4727EE4B-745B-DD40-9285-983CE305CADE}"/>
              </a:ext>
            </a:extLst>
          </p:cNvPr>
          <p:cNvSpPr>
            <a:spLocks noGrp="1"/>
          </p:cNvSpPr>
          <p:nvPr>
            <p:ph idx="1"/>
          </p:nvPr>
        </p:nvSpPr>
        <p:spPr>
          <a:xfrm>
            <a:off x="6079958" y="1690688"/>
            <a:ext cx="5257800" cy="4351338"/>
          </a:xfrm>
        </p:spPr>
        <p:txBody>
          <a:bodyPr/>
          <a:lstStyle/>
          <a:p>
            <a:r>
              <a:rPr lang="en-US" dirty="0"/>
              <a:t>The best place to start is your Basecamp</a:t>
            </a:r>
          </a:p>
          <a:p>
            <a:r>
              <a:rPr lang="en-US" dirty="0"/>
              <a:t>Links to each area of the Achievement Pathways</a:t>
            </a:r>
          </a:p>
          <a:p>
            <a:r>
              <a:rPr lang="en-US" dirty="0"/>
              <a:t>Programming</a:t>
            </a:r>
          </a:p>
          <a:p>
            <a:r>
              <a:rPr lang="en-US" dirty="0"/>
              <a:t>Log Book</a:t>
            </a:r>
          </a:p>
        </p:txBody>
      </p:sp>
      <p:pic>
        <p:nvPicPr>
          <p:cNvPr id="8" name="Picture 7" descr="Diagram  Description automatically generated">
            <a:extLst>
              <a:ext uri="{FF2B5EF4-FFF2-40B4-BE49-F238E27FC236}">
                <a16:creationId xmlns:a16="http://schemas.microsoft.com/office/drawing/2014/main" id="{66685555-176A-C047-BF42-40E363DC57A3}"/>
              </a:ext>
            </a:extLst>
          </p:cNvPr>
          <p:cNvPicPr>
            <a:picLocks noChangeAspect="1"/>
          </p:cNvPicPr>
          <p:nvPr/>
        </p:nvPicPr>
        <p:blipFill>
          <a:blip r:embed="rId3"/>
          <a:stretch>
            <a:fillRect/>
          </a:stretch>
        </p:blipFill>
        <p:spPr>
          <a:xfrm>
            <a:off x="1066474" y="1690688"/>
            <a:ext cx="4479949" cy="4351338"/>
          </a:xfrm>
          <a:prstGeom prst="rect">
            <a:avLst/>
          </a:prstGeom>
        </p:spPr>
      </p:pic>
    </p:spTree>
    <p:extLst>
      <p:ext uri="{BB962C8B-B14F-4D97-AF65-F5344CB8AC3E}">
        <p14:creationId xmlns:p14="http://schemas.microsoft.com/office/powerpoint/2010/main" val="258645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1202-B0D5-054D-9364-4FFB625DB1C2}"/>
              </a:ext>
            </a:extLst>
          </p:cNvPr>
          <p:cNvSpPr>
            <a:spLocks noGrp="1"/>
          </p:cNvSpPr>
          <p:nvPr>
            <p:ph type="title"/>
          </p:nvPr>
        </p:nvSpPr>
        <p:spPr/>
        <p:txBody>
          <a:bodyPr/>
          <a:lstStyle/>
          <a:p>
            <a:r>
              <a:rPr lang="en-US" dirty="0"/>
              <a:t>Milestones</a:t>
            </a:r>
          </a:p>
        </p:txBody>
      </p:sp>
      <p:sp>
        <p:nvSpPr>
          <p:cNvPr id="5" name="Content Placeholder 4">
            <a:extLst>
              <a:ext uri="{FF2B5EF4-FFF2-40B4-BE49-F238E27FC236}">
                <a16:creationId xmlns:a16="http://schemas.microsoft.com/office/drawing/2014/main" id="{4727EE4B-745B-DD40-9285-983CE305CADE}"/>
              </a:ext>
            </a:extLst>
          </p:cNvPr>
          <p:cNvSpPr>
            <a:spLocks noGrp="1"/>
          </p:cNvSpPr>
          <p:nvPr>
            <p:ph idx="1"/>
          </p:nvPr>
        </p:nvSpPr>
        <p:spPr>
          <a:xfrm>
            <a:off x="6079958" y="1690688"/>
            <a:ext cx="5257800" cy="4351338"/>
          </a:xfrm>
        </p:spPr>
        <p:txBody>
          <a:bodyPr/>
          <a:lstStyle/>
          <a:p>
            <a:r>
              <a:rPr lang="en-US" dirty="0"/>
              <a:t>Automatically calculated when you use the Programming tool</a:t>
            </a:r>
          </a:p>
          <a:p>
            <a:r>
              <a:rPr lang="en-US" dirty="0"/>
              <a:t>Allows you to complete your milestone review</a:t>
            </a:r>
          </a:p>
        </p:txBody>
      </p:sp>
      <p:pic>
        <p:nvPicPr>
          <p:cNvPr id="4" name="Picture 3" descr="Graphical user interface, application, Teams  Description automatically generated">
            <a:extLst>
              <a:ext uri="{FF2B5EF4-FFF2-40B4-BE49-F238E27FC236}">
                <a16:creationId xmlns:a16="http://schemas.microsoft.com/office/drawing/2014/main" id="{F0E3D289-B16B-2743-A8DB-E50D090F22BF}"/>
              </a:ext>
            </a:extLst>
          </p:cNvPr>
          <p:cNvPicPr>
            <a:picLocks noChangeAspect="1"/>
          </p:cNvPicPr>
          <p:nvPr/>
        </p:nvPicPr>
        <p:blipFill>
          <a:blip r:embed="rId3"/>
          <a:stretch>
            <a:fillRect/>
          </a:stretch>
        </p:blipFill>
        <p:spPr>
          <a:xfrm>
            <a:off x="854242" y="1763512"/>
            <a:ext cx="5030333" cy="4153301"/>
          </a:xfrm>
          <a:prstGeom prst="rect">
            <a:avLst/>
          </a:prstGeom>
        </p:spPr>
      </p:pic>
    </p:spTree>
    <p:extLst>
      <p:ext uri="{BB962C8B-B14F-4D97-AF65-F5344CB8AC3E}">
        <p14:creationId xmlns:p14="http://schemas.microsoft.com/office/powerpoint/2010/main" val="2931155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1202-B0D5-054D-9364-4FFB625DB1C2}"/>
              </a:ext>
            </a:extLst>
          </p:cNvPr>
          <p:cNvSpPr>
            <a:spLocks noGrp="1"/>
          </p:cNvSpPr>
          <p:nvPr>
            <p:ph type="title"/>
          </p:nvPr>
        </p:nvSpPr>
        <p:spPr/>
        <p:txBody>
          <a:bodyPr/>
          <a:lstStyle/>
          <a:p>
            <a:r>
              <a:rPr lang="en-US" dirty="0"/>
              <a:t>Outdoor Adventure Skills</a:t>
            </a:r>
          </a:p>
        </p:txBody>
      </p:sp>
      <p:sp>
        <p:nvSpPr>
          <p:cNvPr id="5" name="Content Placeholder 4">
            <a:extLst>
              <a:ext uri="{FF2B5EF4-FFF2-40B4-BE49-F238E27FC236}">
                <a16:creationId xmlns:a16="http://schemas.microsoft.com/office/drawing/2014/main" id="{4727EE4B-745B-DD40-9285-983CE305CADE}"/>
              </a:ext>
            </a:extLst>
          </p:cNvPr>
          <p:cNvSpPr>
            <a:spLocks noGrp="1"/>
          </p:cNvSpPr>
          <p:nvPr>
            <p:ph idx="1"/>
          </p:nvPr>
        </p:nvSpPr>
        <p:spPr>
          <a:xfrm>
            <a:off x="6079958" y="1690688"/>
            <a:ext cx="5257800" cy="4351338"/>
          </a:xfrm>
        </p:spPr>
        <p:txBody>
          <a:bodyPr/>
          <a:lstStyle/>
          <a:p>
            <a:r>
              <a:rPr lang="en-US" dirty="0"/>
              <a:t>Shows an overview of your current stages</a:t>
            </a:r>
          </a:p>
          <a:p>
            <a:r>
              <a:rPr lang="en-US" dirty="0" err="1"/>
              <a:t>Colours</a:t>
            </a:r>
            <a:r>
              <a:rPr lang="en-US" dirty="0"/>
              <a:t> line up with Badge </a:t>
            </a:r>
            <a:r>
              <a:rPr lang="en-US" dirty="0" err="1"/>
              <a:t>Colours</a:t>
            </a:r>
            <a:endParaRPr lang="en-US" dirty="0"/>
          </a:p>
        </p:txBody>
      </p:sp>
      <p:pic>
        <p:nvPicPr>
          <p:cNvPr id="4" name="Picture 3">
            <a:extLst>
              <a:ext uri="{FF2B5EF4-FFF2-40B4-BE49-F238E27FC236}">
                <a16:creationId xmlns:a16="http://schemas.microsoft.com/office/drawing/2014/main" id="{F0E3D289-B16B-2743-A8DB-E50D090F22BF}"/>
              </a:ext>
            </a:extLst>
          </p:cNvPr>
          <p:cNvPicPr>
            <a:picLocks noChangeAspect="1"/>
          </p:cNvPicPr>
          <p:nvPr/>
        </p:nvPicPr>
        <p:blipFill>
          <a:blip r:embed="rId3"/>
          <a:srcRect/>
          <a:stretch/>
        </p:blipFill>
        <p:spPr>
          <a:xfrm>
            <a:off x="1425341" y="1690688"/>
            <a:ext cx="3887804" cy="4941728"/>
          </a:xfrm>
          <a:prstGeom prst="rect">
            <a:avLst/>
          </a:prstGeom>
        </p:spPr>
      </p:pic>
    </p:spTree>
    <p:extLst>
      <p:ext uri="{BB962C8B-B14F-4D97-AF65-F5344CB8AC3E}">
        <p14:creationId xmlns:p14="http://schemas.microsoft.com/office/powerpoint/2010/main" val="3520561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1202-B0D5-054D-9364-4FFB625DB1C2}"/>
              </a:ext>
            </a:extLst>
          </p:cNvPr>
          <p:cNvSpPr>
            <a:spLocks noGrp="1"/>
          </p:cNvSpPr>
          <p:nvPr>
            <p:ph type="title"/>
          </p:nvPr>
        </p:nvSpPr>
        <p:spPr/>
        <p:txBody>
          <a:bodyPr/>
          <a:lstStyle/>
          <a:p>
            <a:r>
              <a:rPr lang="en-US" dirty="0"/>
              <a:t>Outdoor Adventure Skills</a:t>
            </a:r>
          </a:p>
        </p:txBody>
      </p:sp>
      <p:sp>
        <p:nvSpPr>
          <p:cNvPr id="5" name="Content Placeholder 4">
            <a:extLst>
              <a:ext uri="{FF2B5EF4-FFF2-40B4-BE49-F238E27FC236}">
                <a16:creationId xmlns:a16="http://schemas.microsoft.com/office/drawing/2014/main" id="{4727EE4B-745B-DD40-9285-983CE305CADE}"/>
              </a:ext>
            </a:extLst>
          </p:cNvPr>
          <p:cNvSpPr>
            <a:spLocks noGrp="1"/>
          </p:cNvSpPr>
          <p:nvPr>
            <p:ph idx="1"/>
          </p:nvPr>
        </p:nvSpPr>
        <p:spPr>
          <a:xfrm>
            <a:off x="6079958" y="1690688"/>
            <a:ext cx="5257800" cy="4351338"/>
          </a:xfrm>
        </p:spPr>
        <p:txBody>
          <a:bodyPr/>
          <a:lstStyle/>
          <a:p>
            <a:r>
              <a:rPr lang="en-US" dirty="0"/>
              <a:t>Tick list of all requirements that can be completed as you go</a:t>
            </a:r>
          </a:p>
          <a:p>
            <a:r>
              <a:rPr lang="en-US" dirty="0"/>
              <a:t>Information bubbles for each requirement to assist with verifying your skills</a:t>
            </a:r>
          </a:p>
        </p:txBody>
      </p:sp>
      <p:pic>
        <p:nvPicPr>
          <p:cNvPr id="4" name="Picture 3">
            <a:extLst>
              <a:ext uri="{FF2B5EF4-FFF2-40B4-BE49-F238E27FC236}">
                <a16:creationId xmlns:a16="http://schemas.microsoft.com/office/drawing/2014/main" id="{F0E3D289-B16B-2743-A8DB-E50D090F22BF}"/>
              </a:ext>
            </a:extLst>
          </p:cNvPr>
          <p:cNvPicPr>
            <a:picLocks noChangeAspect="1"/>
          </p:cNvPicPr>
          <p:nvPr/>
        </p:nvPicPr>
        <p:blipFill>
          <a:blip r:embed="rId3"/>
          <a:srcRect/>
          <a:stretch/>
        </p:blipFill>
        <p:spPr>
          <a:xfrm>
            <a:off x="854242" y="1752022"/>
            <a:ext cx="4972842" cy="4290004"/>
          </a:xfrm>
          <a:prstGeom prst="rect">
            <a:avLst/>
          </a:prstGeom>
        </p:spPr>
      </p:pic>
    </p:spTree>
    <p:extLst>
      <p:ext uri="{BB962C8B-B14F-4D97-AF65-F5344CB8AC3E}">
        <p14:creationId xmlns:p14="http://schemas.microsoft.com/office/powerpoint/2010/main" val="247326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721B-C2C5-174F-AED7-7B5C84194209}"/>
              </a:ext>
            </a:extLst>
          </p:cNvPr>
          <p:cNvSpPr>
            <a:spLocks noGrp="1"/>
          </p:cNvSpPr>
          <p:nvPr>
            <p:ph type="title"/>
          </p:nvPr>
        </p:nvSpPr>
        <p:spPr>
          <a:xfrm>
            <a:off x="838200" y="365126"/>
            <a:ext cx="10515600" cy="810532"/>
          </a:xfrm>
        </p:spPr>
        <p:txBody>
          <a:bodyPr>
            <a:normAutofit fontScale="90000"/>
          </a:bodyPr>
          <a:lstStyle/>
          <a:p>
            <a:r>
              <a:rPr lang="en-US" dirty="0"/>
              <a:t>But firstly, things we already know …….</a:t>
            </a:r>
          </a:p>
        </p:txBody>
      </p:sp>
      <p:sp>
        <p:nvSpPr>
          <p:cNvPr id="3" name="Content Placeholder 2">
            <a:extLst>
              <a:ext uri="{FF2B5EF4-FFF2-40B4-BE49-F238E27FC236}">
                <a16:creationId xmlns:a16="http://schemas.microsoft.com/office/drawing/2014/main" id="{4C35F507-98B2-3742-BD50-29E5A510DC61}"/>
              </a:ext>
            </a:extLst>
          </p:cNvPr>
          <p:cNvSpPr>
            <a:spLocks noGrp="1"/>
          </p:cNvSpPr>
          <p:nvPr>
            <p:ph sz="half" idx="1"/>
          </p:nvPr>
        </p:nvSpPr>
        <p:spPr>
          <a:xfrm>
            <a:off x="838200" y="1460665"/>
            <a:ext cx="5181600" cy="4716298"/>
          </a:xfrm>
        </p:spPr>
        <p:txBody>
          <a:bodyPr/>
          <a:lstStyle/>
          <a:p>
            <a:r>
              <a:rPr lang="en-US" dirty="0"/>
              <a:t>The Scout Method</a:t>
            </a:r>
          </a:p>
          <a:p>
            <a:r>
              <a:rPr lang="en-US" dirty="0"/>
              <a:t>SPICES</a:t>
            </a:r>
          </a:p>
          <a:p>
            <a:r>
              <a:rPr lang="en-US" dirty="0"/>
              <a:t>Plan&gt;Do&gt;Review&gt;</a:t>
            </a:r>
          </a:p>
          <a:p>
            <a:r>
              <a:rPr lang="en-US" dirty="0"/>
              <a:t>Challenge Areas</a:t>
            </a:r>
          </a:p>
        </p:txBody>
      </p:sp>
      <p:pic>
        <p:nvPicPr>
          <p:cNvPr id="6" name="Content Placeholder 5" descr="A picture containing room, drawing  Description automatically generated">
            <a:extLst>
              <a:ext uri="{FF2B5EF4-FFF2-40B4-BE49-F238E27FC236}">
                <a16:creationId xmlns:a16="http://schemas.microsoft.com/office/drawing/2014/main" id="{7467FD51-2FFB-6446-8F8E-3F1F6DE49EC8}"/>
              </a:ext>
            </a:extLst>
          </p:cNvPr>
          <p:cNvPicPr>
            <a:picLocks noGrp="1" noChangeAspect="1"/>
          </p:cNvPicPr>
          <p:nvPr>
            <p:ph sz="half" idx="2"/>
          </p:nvPr>
        </p:nvPicPr>
        <p:blipFill rotWithShape="1">
          <a:blip r:embed="rId3"/>
          <a:srcRect l="3494"/>
          <a:stretch/>
        </p:blipFill>
        <p:spPr>
          <a:xfrm>
            <a:off x="6899389" y="1958585"/>
            <a:ext cx="4056526" cy="1722692"/>
          </a:xfrm>
        </p:spPr>
      </p:pic>
      <p:pic>
        <p:nvPicPr>
          <p:cNvPr id="8" name="Picture 7" descr="A picture containing room, drawing  Description automatically generated">
            <a:extLst>
              <a:ext uri="{FF2B5EF4-FFF2-40B4-BE49-F238E27FC236}">
                <a16:creationId xmlns:a16="http://schemas.microsoft.com/office/drawing/2014/main" id="{4D3773D0-F78C-1D49-93CB-3C0656FEF95A}"/>
              </a:ext>
            </a:extLst>
          </p:cNvPr>
          <p:cNvPicPr>
            <a:picLocks noChangeAspect="1"/>
          </p:cNvPicPr>
          <p:nvPr/>
        </p:nvPicPr>
        <p:blipFill>
          <a:blip r:embed="rId4"/>
          <a:stretch>
            <a:fillRect/>
          </a:stretch>
        </p:blipFill>
        <p:spPr>
          <a:xfrm>
            <a:off x="6899388" y="3681277"/>
            <a:ext cx="4056527" cy="1692571"/>
          </a:xfrm>
          <a:prstGeom prst="rect">
            <a:avLst/>
          </a:prstGeom>
        </p:spPr>
      </p:pic>
      <p:pic>
        <p:nvPicPr>
          <p:cNvPr id="10" name="Picture 9" descr="A picture containing device  Description automatically generated">
            <a:extLst>
              <a:ext uri="{FF2B5EF4-FFF2-40B4-BE49-F238E27FC236}">
                <a16:creationId xmlns:a16="http://schemas.microsoft.com/office/drawing/2014/main" id="{89BF6847-4028-0049-8BD5-B79CC05999E2}"/>
              </a:ext>
            </a:extLst>
          </p:cNvPr>
          <p:cNvPicPr>
            <a:picLocks noChangeAspect="1"/>
          </p:cNvPicPr>
          <p:nvPr/>
        </p:nvPicPr>
        <p:blipFill>
          <a:blip r:embed="rId5"/>
          <a:stretch>
            <a:fillRect/>
          </a:stretch>
        </p:blipFill>
        <p:spPr>
          <a:xfrm>
            <a:off x="838200" y="3734753"/>
            <a:ext cx="5181600" cy="2862156"/>
          </a:xfrm>
          <a:prstGeom prst="rect">
            <a:avLst/>
          </a:prstGeom>
        </p:spPr>
      </p:pic>
    </p:spTree>
    <p:extLst>
      <p:ext uri="{BB962C8B-B14F-4D97-AF65-F5344CB8AC3E}">
        <p14:creationId xmlns:p14="http://schemas.microsoft.com/office/powerpoint/2010/main" val="3900986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1202-B0D5-054D-9364-4FFB625DB1C2}"/>
              </a:ext>
            </a:extLst>
          </p:cNvPr>
          <p:cNvSpPr>
            <a:spLocks noGrp="1"/>
          </p:cNvSpPr>
          <p:nvPr>
            <p:ph type="title"/>
          </p:nvPr>
        </p:nvSpPr>
        <p:spPr/>
        <p:txBody>
          <a:bodyPr/>
          <a:lstStyle/>
          <a:p>
            <a:r>
              <a:rPr lang="en-US" dirty="0"/>
              <a:t>Special Interest Areas</a:t>
            </a:r>
          </a:p>
        </p:txBody>
      </p:sp>
      <p:sp>
        <p:nvSpPr>
          <p:cNvPr id="5" name="Content Placeholder 4">
            <a:extLst>
              <a:ext uri="{FF2B5EF4-FFF2-40B4-BE49-F238E27FC236}">
                <a16:creationId xmlns:a16="http://schemas.microsoft.com/office/drawing/2014/main" id="{4727EE4B-745B-DD40-9285-983CE305CADE}"/>
              </a:ext>
            </a:extLst>
          </p:cNvPr>
          <p:cNvSpPr>
            <a:spLocks noGrp="1"/>
          </p:cNvSpPr>
          <p:nvPr>
            <p:ph idx="1"/>
          </p:nvPr>
        </p:nvSpPr>
        <p:spPr>
          <a:xfrm>
            <a:off x="6079958" y="1690688"/>
            <a:ext cx="5257800" cy="4351338"/>
          </a:xfrm>
        </p:spPr>
        <p:txBody>
          <a:bodyPr/>
          <a:lstStyle/>
          <a:p>
            <a:r>
              <a:rPr lang="en-US" dirty="0"/>
              <a:t>Online proposal form for projects</a:t>
            </a:r>
          </a:p>
          <a:p>
            <a:r>
              <a:rPr lang="en-US" dirty="0"/>
              <a:t>For Mentors within Scouting, you can add them directly</a:t>
            </a:r>
          </a:p>
          <a:p>
            <a:r>
              <a:rPr lang="en-US" dirty="0"/>
              <a:t>For Mentors outside Scouting, work is being done to provide temporary logins</a:t>
            </a:r>
          </a:p>
        </p:txBody>
      </p:sp>
      <p:pic>
        <p:nvPicPr>
          <p:cNvPr id="4" name="Picture 3">
            <a:extLst>
              <a:ext uri="{FF2B5EF4-FFF2-40B4-BE49-F238E27FC236}">
                <a16:creationId xmlns:a16="http://schemas.microsoft.com/office/drawing/2014/main" id="{F0E3D289-B16B-2743-A8DB-E50D090F22BF}"/>
              </a:ext>
            </a:extLst>
          </p:cNvPr>
          <p:cNvPicPr>
            <a:picLocks noChangeAspect="1"/>
          </p:cNvPicPr>
          <p:nvPr/>
        </p:nvPicPr>
        <p:blipFill>
          <a:blip r:embed="rId3"/>
          <a:srcRect/>
          <a:stretch/>
        </p:blipFill>
        <p:spPr>
          <a:xfrm>
            <a:off x="854242" y="2434276"/>
            <a:ext cx="4972842" cy="2925496"/>
          </a:xfrm>
          <a:prstGeom prst="rect">
            <a:avLst/>
          </a:prstGeom>
        </p:spPr>
      </p:pic>
    </p:spTree>
    <p:extLst>
      <p:ext uri="{BB962C8B-B14F-4D97-AF65-F5344CB8AC3E}">
        <p14:creationId xmlns:p14="http://schemas.microsoft.com/office/powerpoint/2010/main" val="3499738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1202-B0D5-054D-9364-4FFB625DB1C2}"/>
              </a:ext>
            </a:extLst>
          </p:cNvPr>
          <p:cNvSpPr>
            <a:spLocks noGrp="1"/>
          </p:cNvSpPr>
          <p:nvPr>
            <p:ph type="title"/>
          </p:nvPr>
        </p:nvSpPr>
        <p:spPr/>
        <p:txBody>
          <a:bodyPr/>
          <a:lstStyle/>
          <a:p>
            <a:r>
              <a:rPr lang="en-US" dirty="0"/>
              <a:t>Programming</a:t>
            </a:r>
          </a:p>
        </p:txBody>
      </p:sp>
      <p:sp>
        <p:nvSpPr>
          <p:cNvPr id="5" name="Content Placeholder 4">
            <a:extLst>
              <a:ext uri="{FF2B5EF4-FFF2-40B4-BE49-F238E27FC236}">
                <a16:creationId xmlns:a16="http://schemas.microsoft.com/office/drawing/2014/main" id="{4727EE4B-745B-DD40-9285-983CE305CADE}"/>
              </a:ext>
            </a:extLst>
          </p:cNvPr>
          <p:cNvSpPr>
            <a:spLocks noGrp="1"/>
          </p:cNvSpPr>
          <p:nvPr>
            <p:ph idx="1"/>
          </p:nvPr>
        </p:nvSpPr>
        <p:spPr>
          <a:xfrm>
            <a:off x="6079958" y="1690688"/>
            <a:ext cx="5257800" cy="4351338"/>
          </a:xfrm>
        </p:spPr>
        <p:txBody>
          <a:bodyPr/>
          <a:lstStyle/>
          <a:p>
            <a:r>
              <a:rPr lang="en-US" dirty="0"/>
              <a:t>Combines the benefits of a Calendar with Activity Planning</a:t>
            </a:r>
          </a:p>
          <a:p>
            <a:r>
              <a:rPr lang="en-US" dirty="0"/>
              <a:t>Automatically credits Milestones on completion of activity Review</a:t>
            </a:r>
          </a:p>
          <a:p>
            <a:pPr marL="0" indent="0">
              <a:buNone/>
            </a:pPr>
            <a:endParaRPr lang="en-US" dirty="0"/>
          </a:p>
        </p:txBody>
      </p:sp>
      <p:pic>
        <p:nvPicPr>
          <p:cNvPr id="4" name="Picture 3">
            <a:extLst>
              <a:ext uri="{FF2B5EF4-FFF2-40B4-BE49-F238E27FC236}">
                <a16:creationId xmlns:a16="http://schemas.microsoft.com/office/drawing/2014/main" id="{F0E3D289-B16B-2743-A8DB-E50D090F22BF}"/>
              </a:ext>
            </a:extLst>
          </p:cNvPr>
          <p:cNvPicPr>
            <a:picLocks noChangeAspect="1"/>
          </p:cNvPicPr>
          <p:nvPr/>
        </p:nvPicPr>
        <p:blipFill>
          <a:blip r:embed="rId3"/>
          <a:srcRect/>
          <a:stretch/>
        </p:blipFill>
        <p:spPr>
          <a:xfrm>
            <a:off x="854242" y="1877061"/>
            <a:ext cx="5282800" cy="3978592"/>
          </a:xfrm>
          <a:prstGeom prst="rect">
            <a:avLst/>
          </a:prstGeom>
        </p:spPr>
      </p:pic>
    </p:spTree>
    <p:extLst>
      <p:ext uri="{BB962C8B-B14F-4D97-AF65-F5344CB8AC3E}">
        <p14:creationId xmlns:p14="http://schemas.microsoft.com/office/powerpoint/2010/main" val="3916044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1202-B0D5-054D-9364-4FFB625DB1C2}"/>
              </a:ext>
            </a:extLst>
          </p:cNvPr>
          <p:cNvSpPr>
            <a:spLocks noGrp="1"/>
          </p:cNvSpPr>
          <p:nvPr>
            <p:ph type="title"/>
          </p:nvPr>
        </p:nvSpPr>
        <p:spPr/>
        <p:txBody>
          <a:bodyPr/>
          <a:lstStyle/>
          <a:p>
            <a:r>
              <a:rPr lang="en-US" dirty="0"/>
              <a:t>Programming</a:t>
            </a:r>
          </a:p>
        </p:txBody>
      </p:sp>
      <p:sp>
        <p:nvSpPr>
          <p:cNvPr id="5" name="Content Placeholder 4">
            <a:extLst>
              <a:ext uri="{FF2B5EF4-FFF2-40B4-BE49-F238E27FC236}">
                <a16:creationId xmlns:a16="http://schemas.microsoft.com/office/drawing/2014/main" id="{4727EE4B-745B-DD40-9285-983CE305CADE}"/>
              </a:ext>
            </a:extLst>
          </p:cNvPr>
          <p:cNvSpPr>
            <a:spLocks noGrp="1"/>
          </p:cNvSpPr>
          <p:nvPr>
            <p:ph idx="1"/>
          </p:nvPr>
        </p:nvSpPr>
        <p:spPr>
          <a:xfrm>
            <a:off x="6079958" y="1690688"/>
            <a:ext cx="5257800" cy="4351338"/>
          </a:xfrm>
        </p:spPr>
        <p:txBody>
          <a:bodyPr/>
          <a:lstStyle/>
          <a:p>
            <a:r>
              <a:rPr lang="en-US" dirty="0"/>
              <a:t>Unit members can contribute program ideas at any time</a:t>
            </a:r>
          </a:p>
          <a:p>
            <a:r>
              <a:rPr lang="en-US" dirty="0"/>
              <a:t>Once submitted, Unit Council can schedule to the Calendar and assign a Lead</a:t>
            </a:r>
          </a:p>
          <a:p>
            <a:r>
              <a:rPr lang="en-US" dirty="0"/>
              <a:t>Activity Lead can then complete the plan and add other Leads and Assists.</a:t>
            </a:r>
          </a:p>
          <a:p>
            <a:pPr marL="0" indent="0">
              <a:buNone/>
            </a:pPr>
            <a:endParaRPr lang="en-US" dirty="0"/>
          </a:p>
        </p:txBody>
      </p:sp>
      <p:pic>
        <p:nvPicPr>
          <p:cNvPr id="4" name="Picture 3">
            <a:extLst>
              <a:ext uri="{FF2B5EF4-FFF2-40B4-BE49-F238E27FC236}">
                <a16:creationId xmlns:a16="http://schemas.microsoft.com/office/drawing/2014/main" id="{F0E3D289-B16B-2743-A8DB-E50D090F22BF}"/>
              </a:ext>
            </a:extLst>
          </p:cNvPr>
          <p:cNvPicPr>
            <a:picLocks noChangeAspect="1"/>
          </p:cNvPicPr>
          <p:nvPr/>
        </p:nvPicPr>
        <p:blipFill>
          <a:blip r:embed="rId3"/>
          <a:srcRect/>
          <a:stretch/>
        </p:blipFill>
        <p:spPr>
          <a:xfrm>
            <a:off x="797158" y="2023426"/>
            <a:ext cx="5282800" cy="3685861"/>
          </a:xfrm>
          <a:prstGeom prst="rect">
            <a:avLst/>
          </a:prstGeom>
        </p:spPr>
      </p:pic>
    </p:spTree>
    <p:extLst>
      <p:ext uri="{BB962C8B-B14F-4D97-AF65-F5344CB8AC3E}">
        <p14:creationId xmlns:p14="http://schemas.microsoft.com/office/powerpoint/2010/main" val="2082999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1202-B0D5-054D-9364-4FFB625DB1C2}"/>
              </a:ext>
            </a:extLst>
          </p:cNvPr>
          <p:cNvSpPr>
            <a:spLocks noGrp="1"/>
          </p:cNvSpPr>
          <p:nvPr>
            <p:ph type="title"/>
          </p:nvPr>
        </p:nvSpPr>
        <p:spPr/>
        <p:txBody>
          <a:bodyPr/>
          <a:lstStyle/>
          <a:p>
            <a:r>
              <a:rPr lang="en-US" dirty="0"/>
              <a:t>Logbook</a:t>
            </a:r>
          </a:p>
        </p:txBody>
      </p:sp>
      <p:sp>
        <p:nvSpPr>
          <p:cNvPr id="5" name="Content Placeholder 4">
            <a:extLst>
              <a:ext uri="{FF2B5EF4-FFF2-40B4-BE49-F238E27FC236}">
                <a16:creationId xmlns:a16="http://schemas.microsoft.com/office/drawing/2014/main" id="{4727EE4B-745B-DD40-9285-983CE305CADE}"/>
              </a:ext>
            </a:extLst>
          </p:cNvPr>
          <p:cNvSpPr>
            <a:spLocks noGrp="1"/>
          </p:cNvSpPr>
          <p:nvPr>
            <p:ph idx="1"/>
          </p:nvPr>
        </p:nvSpPr>
        <p:spPr>
          <a:xfrm>
            <a:off x="6079958" y="1690688"/>
            <a:ext cx="5257800" cy="4351338"/>
          </a:xfrm>
        </p:spPr>
        <p:txBody>
          <a:bodyPr/>
          <a:lstStyle/>
          <a:p>
            <a:r>
              <a:rPr lang="en-US" dirty="0"/>
              <a:t>Camps, Hikes and other outdoor activities can be recorded in Scouts | Terrain. </a:t>
            </a:r>
          </a:p>
          <a:p>
            <a:r>
              <a:rPr lang="en-US" dirty="0"/>
              <a:t>Can be used for evidence in OAS work</a:t>
            </a:r>
          </a:p>
          <a:p>
            <a:pPr marL="0" indent="0">
              <a:buNone/>
            </a:pPr>
            <a:endParaRPr lang="en-US" dirty="0"/>
          </a:p>
        </p:txBody>
      </p:sp>
      <p:pic>
        <p:nvPicPr>
          <p:cNvPr id="4" name="Picture 3">
            <a:extLst>
              <a:ext uri="{FF2B5EF4-FFF2-40B4-BE49-F238E27FC236}">
                <a16:creationId xmlns:a16="http://schemas.microsoft.com/office/drawing/2014/main" id="{F0E3D289-B16B-2743-A8DB-E50D090F22BF}"/>
              </a:ext>
            </a:extLst>
          </p:cNvPr>
          <p:cNvPicPr>
            <a:picLocks noChangeAspect="1"/>
          </p:cNvPicPr>
          <p:nvPr/>
        </p:nvPicPr>
        <p:blipFill>
          <a:blip r:embed="rId3"/>
          <a:srcRect/>
          <a:stretch/>
        </p:blipFill>
        <p:spPr>
          <a:xfrm>
            <a:off x="797158" y="2518553"/>
            <a:ext cx="5282800" cy="2695607"/>
          </a:xfrm>
          <a:prstGeom prst="rect">
            <a:avLst/>
          </a:prstGeom>
        </p:spPr>
      </p:pic>
    </p:spTree>
    <p:extLst>
      <p:ext uri="{BB962C8B-B14F-4D97-AF65-F5344CB8AC3E}">
        <p14:creationId xmlns:p14="http://schemas.microsoft.com/office/powerpoint/2010/main" val="2783555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1202-B0D5-054D-9364-4FFB625DB1C2}"/>
              </a:ext>
            </a:extLst>
          </p:cNvPr>
          <p:cNvSpPr>
            <a:spLocks noGrp="1"/>
          </p:cNvSpPr>
          <p:nvPr>
            <p:ph type="title"/>
          </p:nvPr>
        </p:nvSpPr>
        <p:spPr/>
        <p:txBody>
          <a:bodyPr/>
          <a:lstStyle/>
          <a:p>
            <a:r>
              <a:rPr lang="en-US" dirty="0"/>
              <a:t>Scouts | Terrain FAQ’s</a:t>
            </a:r>
          </a:p>
        </p:txBody>
      </p:sp>
      <p:sp>
        <p:nvSpPr>
          <p:cNvPr id="5" name="Content Placeholder 4">
            <a:extLst>
              <a:ext uri="{FF2B5EF4-FFF2-40B4-BE49-F238E27FC236}">
                <a16:creationId xmlns:a16="http://schemas.microsoft.com/office/drawing/2014/main" id="{4727EE4B-745B-DD40-9285-983CE305CADE}"/>
              </a:ext>
            </a:extLst>
          </p:cNvPr>
          <p:cNvSpPr>
            <a:spLocks noGrp="1"/>
          </p:cNvSpPr>
          <p:nvPr>
            <p:ph idx="1"/>
          </p:nvPr>
        </p:nvSpPr>
        <p:spPr>
          <a:xfrm>
            <a:off x="822158" y="1690688"/>
            <a:ext cx="10515600" cy="4351338"/>
          </a:xfrm>
        </p:spPr>
        <p:txBody>
          <a:bodyPr/>
          <a:lstStyle/>
          <a:p>
            <a:r>
              <a:rPr lang="en-US" dirty="0"/>
              <a:t>All unit members have access once they have a Membership Number. </a:t>
            </a:r>
          </a:p>
          <a:p>
            <a:r>
              <a:rPr lang="en-US" dirty="0"/>
              <a:t>All members now have access. If you haven’t been sent your password, bug your Group Leader!</a:t>
            </a:r>
          </a:p>
          <a:p>
            <a:r>
              <a:rPr lang="en-US" dirty="0"/>
              <a:t>Role assignments can be completed by any leaders. Once youth members are marked as on Unit Council, they get access to approvals and programming tools.</a:t>
            </a:r>
          </a:p>
          <a:p>
            <a:r>
              <a:rPr lang="en-US" dirty="0"/>
              <a:t>Updates are being constantly rolled out</a:t>
            </a:r>
          </a:p>
          <a:p>
            <a:pPr marL="0" indent="0">
              <a:buNone/>
            </a:pPr>
            <a:endParaRPr lang="en-US" dirty="0"/>
          </a:p>
        </p:txBody>
      </p:sp>
    </p:spTree>
    <p:extLst>
      <p:ext uri="{BB962C8B-B14F-4D97-AF65-F5344CB8AC3E}">
        <p14:creationId xmlns:p14="http://schemas.microsoft.com/office/powerpoint/2010/main" val="850602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60351-1506-764D-8474-D5DE18CE5E35}"/>
              </a:ext>
            </a:extLst>
          </p:cNvPr>
          <p:cNvSpPr>
            <a:spLocks noGrp="1"/>
          </p:cNvSpPr>
          <p:nvPr>
            <p:ph type="title"/>
          </p:nvPr>
        </p:nvSpPr>
        <p:spPr/>
        <p:txBody>
          <a:bodyPr/>
          <a:lstStyle/>
          <a:p>
            <a:r>
              <a:rPr lang="en-US" dirty="0"/>
              <a:t>What do we need to do?</a:t>
            </a:r>
          </a:p>
        </p:txBody>
      </p:sp>
    </p:spTree>
    <p:extLst>
      <p:ext uri="{BB962C8B-B14F-4D97-AF65-F5344CB8AC3E}">
        <p14:creationId xmlns:p14="http://schemas.microsoft.com/office/powerpoint/2010/main" val="1785280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5DCE-F58C-8A4A-BF83-84B1F1FE0465}"/>
              </a:ext>
            </a:extLst>
          </p:cNvPr>
          <p:cNvSpPr>
            <a:spLocks noGrp="1"/>
          </p:cNvSpPr>
          <p:nvPr>
            <p:ph type="title"/>
          </p:nvPr>
        </p:nvSpPr>
        <p:spPr/>
        <p:txBody>
          <a:bodyPr/>
          <a:lstStyle/>
          <a:p>
            <a:r>
              <a:rPr lang="en-US" dirty="0"/>
              <a:t>What should your unit do and when?</a:t>
            </a:r>
          </a:p>
        </p:txBody>
      </p:sp>
      <p:sp>
        <p:nvSpPr>
          <p:cNvPr id="3" name="Content Placeholder 2">
            <a:extLst>
              <a:ext uri="{FF2B5EF4-FFF2-40B4-BE49-F238E27FC236}">
                <a16:creationId xmlns:a16="http://schemas.microsoft.com/office/drawing/2014/main" id="{902FDA6A-C768-5F46-88A2-AAE6C0EA33D0}"/>
              </a:ext>
            </a:extLst>
          </p:cNvPr>
          <p:cNvSpPr>
            <a:spLocks noGrp="1"/>
          </p:cNvSpPr>
          <p:nvPr>
            <p:ph idx="1"/>
          </p:nvPr>
        </p:nvSpPr>
        <p:spPr/>
        <p:txBody>
          <a:bodyPr>
            <a:normAutofit fontScale="77500" lnSpcReduction="20000"/>
          </a:bodyPr>
          <a:lstStyle/>
          <a:p>
            <a:r>
              <a:rPr lang="en-US" dirty="0"/>
              <a:t>Plan&gt;Do&gt;Review&gt;, SPICES, Challenge Areas – Should already be core elements of our program</a:t>
            </a:r>
          </a:p>
          <a:p>
            <a:r>
              <a:rPr lang="en-US" dirty="0"/>
              <a:t>Milestones – Start ASAP. </a:t>
            </a:r>
          </a:p>
          <a:p>
            <a:pPr lvl="1"/>
            <a:r>
              <a:rPr lang="en-US" b="1" dirty="0"/>
              <a:t>A Scout’s choice</a:t>
            </a:r>
          </a:p>
          <a:p>
            <a:pPr lvl="1"/>
            <a:r>
              <a:rPr lang="en-US" b="1" dirty="0"/>
              <a:t>Transitioning across will be a little messy, but the earlier you start tracking Participates, Assists and Leads, the easier it will be.</a:t>
            </a:r>
          </a:p>
          <a:p>
            <a:pPr lvl="1"/>
            <a:r>
              <a:rPr lang="en-US" b="1" dirty="0"/>
              <a:t>Make sure your term program cycle has a balance of Challenge Areas as well as assists and leads!</a:t>
            </a:r>
          </a:p>
          <a:p>
            <a:r>
              <a:rPr lang="en-US" dirty="0"/>
              <a:t>Outdoor Adventure Skills – Start tracking activities that may fall under OAS</a:t>
            </a:r>
          </a:p>
          <a:p>
            <a:pPr lvl="1"/>
            <a:r>
              <a:rPr lang="en-US" b="1" dirty="0"/>
              <a:t>Support not quite ready, official start date is not until next year. However, we are not prohibited from starting early if we want to. </a:t>
            </a:r>
          </a:p>
          <a:p>
            <a:r>
              <a:rPr lang="en-US" dirty="0"/>
              <a:t>Special Interest Areas – Can start now, will be easy to convert at a later date if you are already doing proper proposals and completions.</a:t>
            </a:r>
          </a:p>
          <a:p>
            <a:r>
              <a:rPr lang="en-US" dirty="0"/>
              <a:t>Scouts | Terrain – Get on it!</a:t>
            </a:r>
          </a:p>
          <a:p>
            <a:pPr lvl="1"/>
            <a:r>
              <a:rPr lang="en-US" b="1" dirty="0"/>
              <a:t>More information available on   pr.scouts.com.au</a:t>
            </a:r>
          </a:p>
        </p:txBody>
      </p:sp>
    </p:spTree>
    <p:extLst>
      <p:ext uri="{BB962C8B-B14F-4D97-AF65-F5344CB8AC3E}">
        <p14:creationId xmlns:p14="http://schemas.microsoft.com/office/powerpoint/2010/main" val="1216350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069E-9EB2-5B43-940A-95383207DB55}"/>
              </a:ext>
            </a:extLst>
          </p:cNvPr>
          <p:cNvSpPr>
            <a:spLocks noGrp="1"/>
          </p:cNvSpPr>
          <p:nvPr>
            <p:ph type="title"/>
          </p:nvPr>
        </p:nvSpPr>
        <p:spPr>
          <a:xfrm>
            <a:off x="613063" y="258247"/>
            <a:ext cx="10965873" cy="1325563"/>
          </a:xfrm>
        </p:spPr>
        <p:txBody>
          <a:bodyPr/>
          <a:lstStyle/>
          <a:p>
            <a:r>
              <a:rPr lang="en-US" dirty="0"/>
              <a:t>Which peak award scheme should I use?</a:t>
            </a:r>
          </a:p>
        </p:txBody>
      </p:sp>
      <p:sp>
        <p:nvSpPr>
          <p:cNvPr id="3" name="Content Placeholder 2">
            <a:extLst>
              <a:ext uri="{FF2B5EF4-FFF2-40B4-BE49-F238E27FC236}">
                <a16:creationId xmlns:a16="http://schemas.microsoft.com/office/drawing/2014/main" id="{9123DCE3-8497-4742-90CE-D6FADF925505}"/>
              </a:ext>
            </a:extLst>
          </p:cNvPr>
          <p:cNvSpPr>
            <a:spLocks noGrp="1"/>
          </p:cNvSpPr>
          <p:nvPr>
            <p:ph idx="1"/>
          </p:nvPr>
        </p:nvSpPr>
        <p:spPr/>
        <p:txBody>
          <a:bodyPr>
            <a:normAutofit/>
          </a:bodyPr>
          <a:lstStyle/>
          <a:p>
            <a:r>
              <a:rPr lang="en-US" dirty="0"/>
              <a:t>As a general guide, if you have completed your Venturer Award or higher you will likely finish your Queen’s Scout Award on the current scheme, however you could choose to transition to the Achievement Pathways model if you wished</a:t>
            </a:r>
          </a:p>
          <a:p>
            <a:r>
              <a:rPr lang="en-US" dirty="0"/>
              <a:t>If you haven’t yet completed your Venturer Award, you should probably transfer to the Achievement Pathways model when possible</a:t>
            </a:r>
          </a:p>
          <a:p>
            <a:r>
              <a:rPr lang="en-US" dirty="0"/>
              <a:t>If you want to work out where you sit in Outdoor Adventure Skills, look at the I-Statements for the level you think you are at, if you can’t answer all the questions go down one.</a:t>
            </a:r>
          </a:p>
        </p:txBody>
      </p:sp>
    </p:spTree>
    <p:extLst>
      <p:ext uri="{BB962C8B-B14F-4D97-AF65-F5344CB8AC3E}">
        <p14:creationId xmlns:p14="http://schemas.microsoft.com/office/powerpoint/2010/main" val="1071865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F398-F2BA-5C44-951C-FCF033B9B7CE}"/>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3FC6D30F-1A79-9F46-BD72-5AA5FBB3F6CA}"/>
              </a:ext>
            </a:extLst>
          </p:cNvPr>
          <p:cNvSpPr>
            <a:spLocks noGrp="1"/>
          </p:cNvSpPr>
          <p:nvPr>
            <p:ph idx="1"/>
          </p:nvPr>
        </p:nvSpPr>
        <p:spPr/>
        <p:txBody>
          <a:bodyPr>
            <a:normAutofit fontScale="92500" lnSpcReduction="20000"/>
          </a:bodyPr>
          <a:lstStyle/>
          <a:p>
            <a:r>
              <a:rPr lang="en-US" dirty="0"/>
              <a:t>Scouts | Terrain - https://</a:t>
            </a:r>
            <a:r>
              <a:rPr lang="en-US" dirty="0" err="1"/>
              <a:t>terrain.scouts.com.au</a:t>
            </a:r>
            <a:endParaRPr lang="en-US" dirty="0">
              <a:hlinkClick r:id="rId3">
                <a:extLst>
                  <a:ext uri="{A12FA001-AC4F-418D-AE19-62706E023703}">
                    <ahyp:hlinkClr xmlns:ahyp="http://schemas.microsoft.com/office/drawing/2018/hyperlinkcolor" val="tx"/>
                  </a:ext>
                </a:extLst>
              </a:hlinkClick>
            </a:endParaRPr>
          </a:p>
          <a:p>
            <a:r>
              <a:rPr lang="en-US" dirty="0"/>
              <a:t>https://pr.scouts.com.au – for all the latest resources and information about The Achievement Pathways</a:t>
            </a:r>
          </a:p>
          <a:p>
            <a:r>
              <a:rPr lang="en-US" dirty="0"/>
              <a:t>https://s2p.scouts.com.au – Current Award Scheme to Achievement Pathways conversion tool. Helps start a discussion if a Venturer is considering converting to the Achievement Pathways model</a:t>
            </a:r>
          </a:p>
          <a:p>
            <a:r>
              <a:rPr lang="en-US" dirty="0"/>
              <a:t>Your Program Champions. 150+ Members across Victoria who can help find the answers you seek</a:t>
            </a:r>
          </a:p>
          <a:p>
            <a:r>
              <a:rPr lang="en-US" dirty="0">
                <a:hlinkClick r:id="rId4">
                  <a:extLst>
                    <a:ext uri="{A12FA001-AC4F-418D-AE19-62706E023703}">
                      <ahyp:hlinkClr xmlns:ahyp="http://schemas.microsoft.com/office/drawing/2018/hyperlinkcolor" val="tx"/>
                    </a:ext>
                  </a:extLst>
                </a:hlinkClick>
              </a:rPr>
              <a:t>npi@scoutsvictoria.com.au</a:t>
            </a:r>
            <a:r>
              <a:rPr lang="en-US" dirty="0"/>
              <a:t> – Any Victorian specific questions that can’t be answered by a Program Champion</a:t>
            </a:r>
          </a:p>
          <a:p>
            <a:r>
              <a:rPr lang="en-US" dirty="0"/>
              <a:t>OAS Questions -  State Team (Narelle and Jenna)</a:t>
            </a:r>
          </a:p>
        </p:txBody>
      </p:sp>
    </p:spTree>
    <p:extLst>
      <p:ext uri="{BB962C8B-B14F-4D97-AF65-F5344CB8AC3E}">
        <p14:creationId xmlns:p14="http://schemas.microsoft.com/office/powerpoint/2010/main" val="290454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E6C8-2791-874B-8662-CF2EE7643377}"/>
              </a:ext>
            </a:extLst>
          </p:cNvPr>
          <p:cNvSpPr>
            <a:spLocks noGrp="1"/>
          </p:cNvSpPr>
          <p:nvPr>
            <p:ph type="title"/>
          </p:nvPr>
        </p:nvSpPr>
        <p:spPr/>
        <p:txBody>
          <a:bodyPr/>
          <a:lstStyle/>
          <a:p>
            <a:r>
              <a:rPr lang="en-US" dirty="0"/>
              <a:t>What is </a:t>
            </a:r>
            <a:br>
              <a:rPr lang="en-US" dirty="0"/>
            </a:br>
            <a:r>
              <a:rPr lang="en-US" dirty="0"/>
              <a:t>Achievement Pathways?</a:t>
            </a:r>
          </a:p>
        </p:txBody>
      </p:sp>
    </p:spTree>
    <p:extLst>
      <p:ext uri="{BB962C8B-B14F-4D97-AF65-F5344CB8AC3E}">
        <p14:creationId xmlns:p14="http://schemas.microsoft.com/office/powerpoint/2010/main" val="55570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4C8E-30FA-9B47-B0A6-B1F314690136}"/>
              </a:ext>
            </a:extLst>
          </p:cNvPr>
          <p:cNvSpPr>
            <a:spLocks noGrp="1"/>
          </p:cNvSpPr>
          <p:nvPr>
            <p:ph type="title"/>
          </p:nvPr>
        </p:nvSpPr>
        <p:spPr>
          <a:xfrm>
            <a:off x="839788" y="670956"/>
            <a:ext cx="3932237" cy="884712"/>
          </a:xfrm>
        </p:spPr>
        <p:txBody>
          <a:bodyPr>
            <a:noAutofit/>
          </a:bodyPr>
          <a:lstStyle/>
          <a:p>
            <a:r>
              <a:rPr lang="en-US" sz="4400" dirty="0"/>
              <a:t>Achievement Pathways</a:t>
            </a:r>
          </a:p>
        </p:txBody>
      </p:sp>
      <p:pic>
        <p:nvPicPr>
          <p:cNvPr id="6" name="Content Placeholder 5" descr="A screenshot of a cell phone  Description automatically generated">
            <a:extLst>
              <a:ext uri="{FF2B5EF4-FFF2-40B4-BE49-F238E27FC236}">
                <a16:creationId xmlns:a16="http://schemas.microsoft.com/office/drawing/2014/main" id="{D4001260-8F28-8D4A-AAA3-7C7CBF7CC049}"/>
              </a:ext>
            </a:extLst>
          </p:cNvPr>
          <p:cNvPicPr>
            <a:picLocks noGrp="1" noChangeAspect="1"/>
          </p:cNvPicPr>
          <p:nvPr>
            <p:ph idx="1"/>
          </p:nvPr>
        </p:nvPicPr>
        <p:blipFill>
          <a:blip r:embed="rId3"/>
          <a:stretch>
            <a:fillRect/>
          </a:stretch>
        </p:blipFill>
        <p:spPr>
          <a:xfrm>
            <a:off x="5681952" y="1243221"/>
            <a:ext cx="6172200" cy="4362033"/>
          </a:xfrm>
        </p:spPr>
      </p:pic>
      <p:sp>
        <p:nvSpPr>
          <p:cNvPr id="4" name="Text Placeholder 3">
            <a:extLst>
              <a:ext uri="{FF2B5EF4-FFF2-40B4-BE49-F238E27FC236}">
                <a16:creationId xmlns:a16="http://schemas.microsoft.com/office/drawing/2014/main" id="{EFE6118D-2052-FA4D-ABD3-8B77C21B5F69}"/>
              </a:ext>
            </a:extLst>
          </p:cNvPr>
          <p:cNvSpPr>
            <a:spLocks noGrp="1"/>
          </p:cNvSpPr>
          <p:nvPr>
            <p:ph type="body" sz="half" idx="2"/>
          </p:nvPr>
        </p:nvSpPr>
        <p:spPr>
          <a:xfrm>
            <a:off x="368135" y="1555668"/>
            <a:ext cx="5070764" cy="4572000"/>
          </a:xfrm>
        </p:spPr>
        <p:txBody>
          <a:bodyPr>
            <a:noAutofit/>
          </a:bodyPr>
          <a:lstStyle/>
          <a:p>
            <a:pPr marL="285750" indent="-285750">
              <a:buFont typeface="Arial" panose="020B0604020202020204" pitchFamily="34" charset="0"/>
              <a:buChar char="•"/>
            </a:pPr>
            <a:r>
              <a:rPr lang="en-US" sz="2000" dirty="0"/>
              <a:t>One program for all Sections of Scouting, from Joey Scouts to Rover Scouts</a:t>
            </a:r>
          </a:p>
          <a:p>
            <a:pPr marL="285750" indent="-285750">
              <a:buFont typeface="Arial" panose="020B0604020202020204" pitchFamily="34" charset="0"/>
              <a:buChar char="•"/>
            </a:pPr>
            <a:r>
              <a:rPr lang="en-US" sz="2000" dirty="0"/>
              <a:t>Focusing on your personal progression and encouraging all Scouts to be active in their program</a:t>
            </a:r>
          </a:p>
          <a:p>
            <a:pPr marL="285750" indent="-285750">
              <a:buFont typeface="Arial" panose="020B0604020202020204" pitchFamily="34" charset="0"/>
              <a:buChar char="•"/>
            </a:pPr>
            <a:r>
              <a:rPr lang="en-US" sz="2000" dirty="0"/>
              <a:t>Some of your achievements will follow you on your Scouting journey, so no more re-starting badges at each Section</a:t>
            </a:r>
          </a:p>
          <a:p>
            <a:pPr marL="285750" indent="-285750">
              <a:buFont typeface="Arial" panose="020B0604020202020204" pitchFamily="34" charset="0"/>
              <a:buChar char="•"/>
            </a:pPr>
            <a:r>
              <a:rPr lang="en-US" sz="2000" dirty="0"/>
              <a:t>A good Unit program will push you towards achieving a Peak Award, you shouldn’t need a youth member to push ahead.</a:t>
            </a:r>
          </a:p>
        </p:txBody>
      </p:sp>
    </p:spTree>
    <p:extLst>
      <p:ext uri="{BB962C8B-B14F-4D97-AF65-F5344CB8AC3E}">
        <p14:creationId xmlns:p14="http://schemas.microsoft.com/office/powerpoint/2010/main" val="218383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E0BB-87D5-C547-847E-D840E4A255F6}"/>
              </a:ext>
            </a:extLst>
          </p:cNvPr>
          <p:cNvSpPr>
            <a:spLocks noGrp="1"/>
          </p:cNvSpPr>
          <p:nvPr>
            <p:ph type="title"/>
          </p:nvPr>
        </p:nvSpPr>
        <p:spPr>
          <a:xfrm>
            <a:off x="838200" y="365125"/>
            <a:ext cx="11013374" cy="1325563"/>
          </a:xfrm>
        </p:spPr>
        <p:txBody>
          <a:bodyPr/>
          <a:lstStyle/>
          <a:p>
            <a:r>
              <a:rPr lang="en-US" dirty="0"/>
              <a:t>Language of the Achievement Pathways</a:t>
            </a:r>
          </a:p>
        </p:txBody>
      </p:sp>
      <p:sp>
        <p:nvSpPr>
          <p:cNvPr id="3" name="Content Placeholder 2">
            <a:extLst>
              <a:ext uri="{FF2B5EF4-FFF2-40B4-BE49-F238E27FC236}">
                <a16:creationId xmlns:a16="http://schemas.microsoft.com/office/drawing/2014/main" id="{DF040E50-11B3-8847-8297-30FF8AF719E7}"/>
              </a:ext>
            </a:extLst>
          </p:cNvPr>
          <p:cNvSpPr>
            <a:spLocks noGrp="1"/>
          </p:cNvSpPr>
          <p:nvPr>
            <p:ph idx="1"/>
          </p:nvPr>
        </p:nvSpPr>
        <p:spPr>
          <a:xfrm>
            <a:off x="838200" y="1825625"/>
            <a:ext cx="10515600" cy="4872058"/>
          </a:xfrm>
        </p:spPr>
        <p:txBody>
          <a:bodyPr/>
          <a:lstStyle/>
          <a:p>
            <a:r>
              <a:rPr lang="en-US" dirty="0"/>
              <a:t>Everyone is a Unit now! We have Joey Scout Units, Cub Scout Units, Scout Units, Venturer Units, and Rover Units</a:t>
            </a:r>
          </a:p>
          <a:p>
            <a:r>
              <a:rPr lang="en-US" dirty="0"/>
              <a:t>Patrols are now common across all Sections (e.g. Cubs are now in Patrols instead of Sixes). This means that a larger Venturer Unit may choose to have Patrols, or more likely form Project Patrols for specific activities.</a:t>
            </a:r>
          </a:p>
          <a:p>
            <a:r>
              <a:rPr lang="en-US" dirty="0"/>
              <a:t>Unit Chair is now known as Unit Leader. Unit Leader for all sections is a knowledgeable youth member who can lead part or all of the Unit (in Scout section, replaces Troop Scout).</a:t>
            </a:r>
          </a:p>
          <a:p>
            <a:r>
              <a:rPr lang="en-US" dirty="0"/>
              <a:t>We all have Unit Councils</a:t>
            </a:r>
          </a:p>
        </p:txBody>
      </p:sp>
    </p:spTree>
    <p:extLst>
      <p:ext uri="{BB962C8B-B14F-4D97-AF65-F5344CB8AC3E}">
        <p14:creationId xmlns:p14="http://schemas.microsoft.com/office/powerpoint/2010/main" val="720272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7651C-5B59-664E-8E79-A3D0F127DD42}"/>
              </a:ext>
            </a:extLst>
          </p:cNvPr>
          <p:cNvSpPr>
            <a:spLocks noGrp="1"/>
          </p:cNvSpPr>
          <p:nvPr>
            <p:ph type="title"/>
          </p:nvPr>
        </p:nvSpPr>
        <p:spPr/>
        <p:txBody>
          <a:bodyPr/>
          <a:lstStyle/>
          <a:p>
            <a:r>
              <a:rPr lang="en-US" dirty="0"/>
              <a:t>What makes up</a:t>
            </a:r>
            <a:br>
              <a:rPr lang="en-US" dirty="0"/>
            </a:br>
            <a:r>
              <a:rPr lang="en-US" dirty="0"/>
              <a:t>Achievement Pathways?</a:t>
            </a:r>
          </a:p>
        </p:txBody>
      </p:sp>
    </p:spTree>
    <p:extLst>
      <p:ext uri="{BB962C8B-B14F-4D97-AF65-F5344CB8AC3E}">
        <p14:creationId xmlns:p14="http://schemas.microsoft.com/office/powerpoint/2010/main" val="487916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1374"/>
            <a:ext cx="10515600" cy="1325563"/>
          </a:xfrm>
        </p:spPr>
        <p:txBody>
          <a:bodyPr/>
          <a:lstStyle/>
          <a:p>
            <a:r>
              <a:rPr lang="en-US" dirty="0"/>
              <a:t>Achievement Pathways</a:t>
            </a:r>
            <a:endParaRPr lang="en-AU" dirty="0"/>
          </a:p>
        </p:txBody>
      </p:sp>
      <p:sp>
        <p:nvSpPr>
          <p:cNvPr id="3" name="Content Placeholder 2"/>
          <p:cNvSpPr>
            <a:spLocks noGrp="1"/>
          </p:cNvSpPr>
          <p:nvPr>
            <p:ph sz="half" idx="1"/>
          </p:nvPr>
        </p:nvSpPr>
        <p:spPr>
          <a:xfrm>
            <a:off x="952004" y="1947554"/>
            <a:ext cx="7189519" cy="5084433"/>
          </a:xfrm>
        </p:spPr>
        <p:txBody>
          <a:bodyPr>
            <a:normAutofit lnSpcReduction="10000"/>
          </a:bodyPr>
          <a:lstStyle/>
          <a:p>
            <a:pPr marL="0" indent="0">
              <a:buNone/>
            </a:pPr>
            <a:endParaRPr lang="en-US" sz="4000" dirty="0"/>
          </a:p>
          <a:p>
            <a:r>
              <a:rPr lang="en-US" sz="4000" dirty="0"/>
              <a:t>Program Essentials</a:t>
            </a:r>
          </a:p>
          <a:p>
            <a:r>
              <a:rPr lang="en-US" sz="4000" dirty="0"/>
              <a:t>Outdoor Adventure Skills</a:t>
            </a:r>
          </a:p>
          <a:p>
            <a:r>
              <a:rPr lang="en-US" sz="4000" dirty="0"/>
              <a:t>Special Interest Areas</a:t>
            </a:r>
          </a:p>
          <a:p>
            <a:r>
              <a:rPr lang="en-US" sz="4000" dirty="0"/>
              <a:t>Peak Award</a:t>
            </a:r>
            <a:endParaRPr lang="en-AU" sz="4000" dirty="0"/>
          </a:p>
        </p:txBody>
      </p:sp>
      <p:sp>
        <p:nvSpPr>
          <p:cNvPr id="4" name="Content Placeholder 3"/>
          <p:cNvSpPr>
            <a:spLocks noGrp="1"/>
          </p:cNvSpPr>
          <p:nvPr>
            <p:ph sz="half" idx="2"/>
          </p:nvPr>
        </p:nvSpPr>
        <p:spPr>
          <a:xfrm flipH="1" flipV="1">
            <a:off x="12968843" y="6190630"/>
            <a:ext cx="2160320" cy="461343"/>
          </a:xfrm>
        </p:spPr>
        <p:txBody>
          <a:bodyPr>
            <a:normAutofit lnSpcReduction="10000"/>
          </a:bodyPr>
          <a:lstStyle/>
          <a:p>
            <a:endParaRPr lang="en-AU" dirty="0"/>
          </a:p>
        </p:txBody>
      </p:sp>
    </p:spTree>
    <p:extLst>
      <p:ext uri="{BB962C8B-B14F-4D97-AF65-F5344CB8AC3E}">
        <p14:creationId xmlns:p14="http://schemas.microsoft.com/office/powerpoint/2010/main" val="3792107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3494</Words>
  <Application>Microsoft Office PowerPoint</Application>
  <PresentationFormat>Widescreen</PresentationFormat>
  <Paragraphs>394</Paragraphs>
  <Slides>48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Nunito Sans</vt:lpstr>
      <vt:lpstr>Nunito Sans Black</vt:lpstr>
      <vt:lpstr>Office Theme</vt:lpstr>
      <vt:lpstr>PowerPoint Presentation</vt:lpstr>
      <vt:lpstr>What are we covering today?</vt:lpstr>
      <vt:lpstr>Disclaimer!</vt:lpstr>
      <vt:lpstr>But firstly, things we already know …….</vt:lpstr>
      <vt:lpstr>What is  Achievement Pathways?</vt:lpstr>
      <vt:lpstr>Achievement Pathways</vt:lpstr>
      <vt:lpstr>Language of the Achievement Pathways</vt:lpstr>
      <vt:lpstr>What makes up Achievement Pathways?</vt:lpstr>
      <vt:lpstr>Achievement Pathways</vt:lpstr>
      <vt:lpstr>1.  Program Essentials</vt:lpstr>
      <vt:lpstr>Introduction to Scouting</vt:lpstr>
      <vt:lpstr>Introduction to Section</vt:lpstr>
      <vt:lpstr>Milestones</vt:lpstr>
      <vt:lpstr>Outdoor Adventure Skills</vt:lpstr>
      <vt:lpstr>Special Interest Areas</vt:lpstr>
      <vt:lpstr>Peak Award - Queen’s Scout Award</vt:lpstr>
      <vt:lpstr>In Depth –  Program Essentials Milestones</vt:lpstr>
      <vt:lpstr>Milestones – Core Features </vt:lpstr>
      <vt:lpstr>How to Achieve Milestone 1</vt:lpstr>
      <vt:lpstr>How to Achieve Milestone 2</vt:lpstr>
      <vt:lpstr>How to Achieve Milestone 3</vt:lpstr>
      <vt:lpstr>Milestones – things to note</vt:lpstr>
      <vt:lpstr>In Depth –  Outdoor Adventure Skills</vt:lpstr>
      <vt:lpstr>Outdoor Adventure Skills – Core Areas</vt:lpstr>
      <vt:lpstr>Outdoor Adventure Skills – Specialist Areas</vt:lpstr>
      <vt:lpstr>Outdoor Adventure Skills</vt:lpstr>
      <vt:lpstr>Outdoor Adventure Skills</vt:lpstr>
      <vt:lpstr>Outdoor Adventure Skills</vt:lpstr>
      <vt:lpstr>In Depth Special Interest Areas</vt:lpstr>
      <vt:lpstr>Special Interest Areas</vt:lpstr>
      <vt:lpstr>Special Interest Areas</vt:lpstr>
      <vt:lpstr>So how do I achieve my Queen’s Scout Award again?</vt:lpstr>
      <vt:lpstr>Queen’s Scout Award in the Achievement Pathways</vt:lpstr>
      <vt:lpstr>What is Scouts | Terrain</vt:lpstr>
      <vt:lpstr>Scouts | Terrain</vt:lpstr>
      <vt:lpstr>Where do I start in Scouts | Terrain?</vt:lpstr>
      <vt:lpstr>Milestones</vt:lpstr>
      <vt:lpstr>Outdoor Adventure Skills</vt:lpstr>
      <vt:lpstr>Outdoor Adventure Skills</vt:lpstr>
      <vt:lpstr>Special Interest Areas</vt:lpstr>
      <vt:lpstr>Programming</vt:lpstr>
      <vt:lpstr>Programming</vt:lpstr>
      <vt:lpstr>Logbook</vt:lpstr>
      <vt:lpstr>Scouts | Terrain FAQ’s</vt:lpstr>
      <vt:lpstr>What do we need to do?</vt:lpstr>
      <vt:lpstr>What should your unit do and when?</vt:lpstr>
      <vt:lpstr>Which peak award scheme should I use?</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Gerard Hook</dc:creator>
  <cp:lastModifiedBy>Peter Datson</cp:lastModifiedBy>
  <cp:revision>87</cp:revision>
  <dcterms:created xsi:type="dcterms:W3CDTF">2020-08-23T10:42:54Z</dcterms:created>
  <dcterms:modified xsi:type="dcterms:W3CDTF">2020-11-27T05:32:20Z</dcterms:modified>
</cp:coreProperties>
</file>