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44" r:id="rId2"/>
    <p:sldId id="356" r:id="rId3"/>
    <p:sldId id="345" r:id="rId4"/>
    <p:sldId id="357" r:id="rId5"/>
    <p:sldId id="358" r:id="rId6"/>
    <p:sldId id="359" r:id="rId7"/>
    <p:sldId id="360" r:id="rId8"/>
    <p:sldId id="361" r:id="rId9"/>
    <p:sldId id="277" r:id="rId10"/>
    <p:sldId id="366" r:id="rId11"/>
    <p:sldId id="363" r:id="rId12"/>
    <p:sldId id="364" r:id="rId13"/>
    <p:sldId id="365" r:id="rId14"/>
    <p:sldId id="362" r:id="rId15"/>
    <p:sldId id="367" r:id="rId16"/>
    <p:sldId id="368" r:id="rId17"/>
    <p:sldId id="369" r:id="rId18"/>
    <p:sldId id="370"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60"/>
    <a:srgbClr val="0E234A"/>
    <a:srgbClr val="0D2349"/>
    <a:srgbClr val="0F24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4" autoAdjust="0"/>
    <p:restoredTop sz="92645" autoAdjust="0"/>
  </p:normalViewPr>
  <p:slideViewPr>
    <p:cSldViewPr snapToGrid="0" snapToObjects="1" showGuides="1">
      <p:cViewPr varScale="1">
        <p:scale>
          <a:sx n="98" d="100"/>
          <a:sy n="98" d="100"/>
        </p:scale>
        <p:origin x="1195"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xec.manager\AppData\Local\Microsoft\Windows\INetCache\Content.Outlook\C2C5MRJH\2023%20Census%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coutsvictoria-my.sharepoint.com/personal/exec_manager_scoutsvictoria_com_au/Documents/Corporate/Membership%20Data/2023%20Census%20Analysis/Copy%20of%202023%20Youth%20Inactivation%20linking%20ag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AU" sz="2800" dirty="0"/>
              <a:t>Churn by Section</a:t>
            </a:r>
          </a:p>
          <a:p>
            <a:pPr>
              <a:defRPr sz="2800"/>
            </a:pPr>
            <a:r>
              <a:rPr lang="en-AU" sz="2800" dirty="0"/>
              <a:t>CENSUS 2023</a:t>
            </a:r>
          </a:p>
        </c:rich>
      </c:tx>
      <c:layout>
        <c:manualLayout>
          <c:xMode val="edge"/>
          <c:yMode val="edge"/>
          <c:x val="0.34836800087489062"/>
          <c:y val="0.1111111111111111"/>
        </c:manualLayout>
      </c:layout>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4.5957130358705162E-2"/>
          <c:y val="7.0024691358024693E-2"/>
          <c:w val="0.93876509186351709"/>
          <c:h val="0.7856463497618353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E950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550-46B8-8BE5-F37B9EB8C398}"/>
              </c:ext>
            </c:extLst>
          </c:dPt>
          <c:dPt>
            <c:idx val="1"/>
            <c:invertIfNegative val="0"/>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550-46B8-8BE5-F37B9EB8C398}"/>
              </c:ext>
            </c:extLst>
          </c:dPt>
          <c:dPt>
            <c:idx val="2"/>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550-46B8-8BE5-F37B9EB8C398}"/>
              </c:ext>
            </c:extLst>
          </c:dPt>
          <c:dPt>
            <c:idx val="3"/>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550-46B8-8BE5-F37B9EB8C398}"/>
              </c:ext>
            </c:extLst>
          </c:dPt>
          <c:dPt>
            <c:idx val="4"/>
            <c:invertIfNegative val="0"/>
            <c:bubble3D val="0"/>
            <c:spPr>
              <a:solidFill>
                <a:srgbClr val="FF0000"/>
              </a:solidFill>
              <a:ln>
                <a:solidFill>
                  <a:srgbClr val="FF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550-46B8-8BE5-F37B9EB8C398}"/>
              </c:ext>
            </c:extLst>
          </c:dPt>
          <c:dPt>
            <c:idx val="5"/>
            <c:invertIfNegative val="0"/>
            <c:bubble3D val="0"/>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3550-46B8-8BE5-F37B9EB8C3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'2. Churn'!$A$3:$A$8</c:f>
              <c:strCache>
                <c:ptCount val="6"/>
                <c:pt idx="0">
                  <c:v>JOEY</c:v>
                </c:pt>
                <c:pt idx="1">
                  <c:v>CUB</c:v>
                </c:pt>
                <c:pt idx="2">
                  <c:v>SCOUT</c:v>
                </c:pt>
                <c:pt idx="3">
                  <c:v>VENT</c:v>
                </c:pt>
                <c:pt idx="4">
                  <c:v>ROVER</c:v>
                </c:pt>
                <c:pt idx="5">
                  <c:v>TOTAL</c:v>
                </c:pt>
              </c:strCache>
            </c:strRef>
          </c:cat>
          <c:val>
            <c:numRef>
              <c:f>'2. Churn'!$U$3:$U$8</c:f>
              <c:numCache>
                <c:formatCode>General</c:formatCode>
                <c:ptCount val="6"/>
                <c:pt idx="0">
                  <c:v>263</c:v>
                </c:pt>
                <c:pt idx="1">
                  <c:v>370</c:v>
                </c:pt>
                <c:pt idx="2">
                  <c:v>253</c:v>
                </c:pt>
                <c:pt idx="3">
                  <c:v>69</c:v>
                </c:pt>
                <c:pt idx="4">
                  <c:v>32</c:v>
                </c:pt>
                <c:pt idx="5">
                  <c:v>987</c:v>
                </c:pt>
              </c:numCache>
            </c:numRef>
          </c:val>
          <c:extLst>
            <c:ext xmlns:c16="http://schemas.microsoft.com/office/drawing/2014/chart" uri="{C3380CC4-5D6E-409C-BE32-E72D297353CC}">
              <c16:uniqueId val="{0000000C-3550-46B8-8BE5-F37B9EB8C398}"/>
            </c:ext>
          </c:extLst>
        </c:ser>
        <c:dLbls>
          <c:dLblPos val="outEnd"/>
          <c:showLegendKey val="0"/>
          <c:showVal val="1"/>
          <c:showCatName val="0"/>
          <c:showSerName val="0"/>
          <c:showPercent val="0"/>
          <c:showBubbleSize val="0"/>
        </c:dLbls>
        <c:gapWidth val="100"/>
        <c:overlap val="-24"/>
        <c:axId val="1467450384"/>
        <c:axId val="1467460944"/>
      </c:barChart>
      <c:catAx>
        <c:axId val="14674503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800" b="0" i="0" u="none" strike="noStrike" kern="1200" baseline="0">
                <a:solidFill>
                  <a:schemeClr val="lt1">
                    <a:lumMod val="85000"/>
                  </a:schemeClr>
                </a:solidFill>
                <a:latin typeface="+mn-lt"/>
                <a:ea typeface="+mn-ea"/>
                <a:cs typeface="+mn-cs"/>
              </a:defRPr>
            </a:pPr>
            <a:endParaRPr lang="en-US"/>
          </a:p>
        </c:txPr>
        <c:crossAx val="1467460944"/>
        <c:crosses val="autoZero"/>
        <c:auto val="1"/>
        <c:lblAlgn val="ctr"/>
        <c:lblOffset val="100"/>
        <c:noMultiLvlLbl val="0"/>
      </c:catAx>
      <c:valAx>
        <c:axId val="14674609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467450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AU" sz="2400" b="1" i="0" baseline="0">
                <a:effectLst>
                  <a:outerShdw blurRad="50800" dist="38100" dir="5400000" algn="t" rotWithShape="0">
                    <a:srgbClr val="000000">
                      <a:alpha val="40000"/>
                    </a:srgbClr>
                  </a:outerShdw>
                </a:effectLst>
              </a:rPr>
              <a:t>Percentage Inactivation by Age &amp; Section</a:t>
            </a:r>
            <a:endParaRPr lang="en-AU" sz="2400">
              <a:effectLst/>
            </a:endParaRPr>
          </a:p>
        </c:rich>
      </c:tx>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7.158945189805517E-2"/>
          <c:y val="0.13410335068594506"/>
          <c:w val="0.90891846123458886"/>
          <c:h val="0.73065857877279194"/>
        </c:manualLayout>
      </c:layout>
      <c:barChart>
        <c:barDir val="col"/>
        <c:grouping val="stacked"/>
        <c:varyColors val="0"/>
        <c:ser>
          <c:idx val="0"/>
          <c:order val="0"/>
          <c:tx>
            <c:strRef>
              <c:f>AgebySection!$A$12</c:f>
              <c:strCache>
                <c:ptCount val="1"/>
                <c:pt idx="0">
                  <c:v>JOEY</c:v>
                </c:pt>
              </c:strCache>
            </c:strRef>
          </c:tx>
          <c:spPr>
            <a:solidFill>
              <a:srgbClr val="FFC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numRef>
              <c:f>AgebySection!$B$11:$W$11</c:f>
              <c:numCache>
                <c:formatCode>General</c:formatCode>
                <c:ptCount val="22"/>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numCache>
            </c:numRef>
          </c:cat>
          <c:val>
            <c:numRef>
              <c:f>AgebySection!$B$12:$W$12</c:f>
              <c:numCache>
                <c:formatCode>0.00%</c:formatCode>
                <c:ptCount val="22"/>
                <c:pt idx="0">
                  <c:v>8.5653104925053538E-3</c:v>
                </c:pt>
                <c:pt idx="1">
                  <c:v>6.1486693178342003E-2</c:v>
                </c:pt>
                <c:pt idx="2">
                  <c:v>0.10798409299479964</c:v>
                </c:pt>
                <c:pt idx="3">
                  <c:v>7.1275619455490977E-2</c:v>
                </c:pt>
                <c:pt idx="4">
                  <c:v>1.5295197308045274E-3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0-6D19-4D0E-8011-0729FE7256B5}"/>
            </c:ext>
          </c:extLst>
        </c:ser>
        <c:ser>
          <c:idx val="1"/>
          <c:order val="1"/>
          <c:tx>
            <c:strRef>
              <c:f>AgebySection!$A$13</c:f>
              <c:strCache>
                <c:ptCount val="1"/>
                <c:pt idx="0">
                  <c:v>CUB</c:v>
                </c:pt>
              </c:strCache>
            </c:strRef>
          </c:tx>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numRef>
              <c:f>AgebySection!$B$11:$W$11</c:f>
              <c:numCache>
                <c:formatCode>General</c:formatCode>
                <c:ptCount val="22"/>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numCache>
            </c:numRef>
          </c:cat>
          <c:val>
            <c:numRef>
              <c:f>AgebySection!$B$13:$W$13</c:f>
              <c:numCache>
                <c:formatCode>0.00%</c:formatCode>
                <c:ptCount val="22"/>
                <c:pt idx="0">
                  <c:v>0</c:v>
                </c:pt>
                <c:pt idx="1">
                  <c:v>0</c:v>
                </c:pt>
                <c:pt idx="2">
                  <c:v>1.8799348289259305E-3</c:v>
                </c:pt>
                <c:pt idx="3">
                  <c:v>2.9953628274219827E-2</c:v>
                </c:pt>
                <c:pt idx="4">
                  <c:v>8.9234239879684166E-2</c:v>
                </c:pt>
                <c:pt idx="5">
                  <c:v>9.2743451560345913E-2</c:v>
                </c:pt>
                <c:pt idx="6">
                  <c:v>6.3165810251911272E-2</c:v>
                </c:pt>
                <c:pt idx="7">
                  <c:v>2.3812507833061787E-3</c:v>
                </c:pt>
                <c:pt idx="8">
                  <c:v>1.2532898859506203E-4</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1-6D19-4D0E-8011-0729FE7256B5}"/>
            </c:ext>
          </c:extLst>
        </c:ser>
        <c:ser>
          <c:idx val="2"/>
          <c:order val="2"/>
          <c:tx>
            <c:strRef>
              <c:f>AgebySection!$A$14</c:f>
              <c:strCache>
                <c:ptCount val="1"/>
                <c:pt idx="0">
                  <c:v>SCOUT</c:v>
                </c:pt>
              </c:strCache>
            </c:strRef>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numRef>
              <c:f>AgebySection!$B$11:$W$11</c:f>
              <c:numCache>
                <c:formatCode>General</c:formatCode>
                <c:ptCount val="22"/>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numCache>
            </c:numRef>
          </c:cat>
          <c:val>
            <c:numRef>
              <c:f>AgebySection!$B$14:$W$14</c:f>
              <c:numCache>
                <c:formatCode>0.00%</c:formatCode>
                <c:ptCount val="22"/>
                <c:pt idx="0">
                  <c:v>0</c:v>
                </c:pt>
                <c:pt idx="1">
                  <c:v>0</c:v>
                </c:pt>
                <c:pt idx="2">
                  <c:v>0</c:v>
                </c:pt>
                <c:pt idx="3">
                  <c:v>0</c:v>
                </c:pt>
                <c:pt idx="4">
                  <c:v>4.4202151171357008E-4</c:v>
                </c:pt>
                <c:pt idx="5">
                  <c:v>1.4734050390452335E-3</c:v>
                </c:pt>
                <c:pt idx="6">
                  <c:v>4.5528215706497718E-2</c:v>
                </c:pt>
                <c:pt idx="7">
                  <c:v>0.11816708413142774</c:v>
                </c:pt>
                <c:pt idx="8">
                  <c:v>8.442610873729188E-2</c:v>
                </c:pt>
                <c:pt idx="9">
                  <c:v>6.1588330632090758E-2</c:v>
                </c:pt>
                <c:pt idx="10">
                  <c:v>3.2414910858995136E-3</c:v>
                </c:pt>
                <c:pt idx="11">
                  <c:v>0</c:v>
                </c:pt>
                <c:pt idx="12">
                  <c:v>0</c:v>
                </c:pt>
                <c:pt idx="13">
                  <c:v>1.4734050390452334E-4</c:v>
                </c:pt>
                <c:pt idx="14">
                  <c:v>1.4734050390452334E-4</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2-6D19-4D0E-8011-0729FE7256B5}"/>
            </c:ext>
          </c:extLst>
        </c:ser>
        <c:ser>
          <c:idx val="3"/>
          <c:order val="3"/>
          <c:tx>
            <c:strRef>
              <c:f>AgebySection!$A$15</c:f>
              <c:strCache>
                <c:ptCount val="1"/>
                <c:pt idx="0">
                  <c:v>VENT</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numRef>
              <c:f>AgebySection!$B$11:$W$11</c:f>
              <c:numCache>
                <c:formatCode>General</c:formatCode>
                <c:ptCount val="22"/>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numCache>
            </c:numRef>
          </c:cat>
          <c:val>
            <c:numRef>
              <c:f>AgebySection!$B$15:$W$15</c:f>
              <c:numCache>
                <c:formatCode>0.00%</c:formatCode>
                <c:ptCount val="22"/>
                <c:pt idx="0">
                  <c:v>0</c:v>
                </c:pt>
                <c:pt idx="1">
                  <c:v>0</c:v>
                </c:pt>
                <c:pt idx="2">
                  <c:v>0</c:v>
                </c:pt>
                <c:pt idx="3">
                  <c:v>0</c:v>
                </c:pt>
                <c:pt idx="4">
                  <c:v>0</c:v>
                </c:pt>
                <c:pt idx="5">
                  <c:v>0</c:v>
                </c:pt>
                <c:pt idx="6">
                  <c:v>0</c:v>
                </c:pt>
                <c:pt idx="7">
                  <c:v>0</c:v>
                </c:pt>
                <c:pt idx="8">
                  <c:v>6.9204152249134946E-4</c:v>
                </c:pt>
                <c:pt idx="9">
                  <c:v>7.9584775086505195E-3</c:v>
                </c:pt>
                <c:pt idx="10">
                  <c:v>0.12837370242214532</c:v>
                </c:pt>
                <c:pt idx="11">
                  <c:v>9.9307958477508645E-2</c:v>
                </c:pt>
                <c:pt idx="12">
                  <c:v>7.1280276816608992E-2</c:v>
                </c:pt>
                <c:pt idx="13">
                  <c:v>1.2456747404844291E-2</c:v>
                </c:pt>
                <c:pt idx="14">
                  <c:v>2.0761245674740486E-3</c:v>
                </c:pt>
                <c:pt idx="15">
                  <c:v>3.4602076124567473E-4</c:v>
                </c:pt>
                <c:pt idx="16">
                  <c:v>0</c:v>
                </c:pt>
                <c:pt idx="17">
                  <c:v>0</c:v>
                </c:pt>
                <c:pt idx="18">
                  <c:v>0</c:v>
                </c:pt>
                <c:pt idx="19">
                  <c:v>0</c:v>
                </c:pt>
                <c:pt idx="20">
                  <c:v>0</c:v>
                </c:pt>
                <c:pt idx="21">
                  <c:v>0</c:v>
                </c:pt>
              </c:numCache>
            </c:numRef>
          </c:val>
          <c:extLst>
            <c:ext xmlns:c16="http://schemas.microsoft.com/office/drawing/2014/chart" uri="{C3380CC4-5D6E-409C-BE32-E72D297353CC}">
              <c16:uniqueId val="{00000003-6D19-4D0E-8011-0729FE7256B5}"/>
            </c:ext>
          </c:extLst>
        </c:ser>
        <c:ser>
          <c:idx val="4"/>
          <c:order val="4"/>
          <c:tx>
            <c:strRef>
              <c:f>AgebySection!$A$16</c:f>
              <c:strCache>
                <c:ptCount val="1"/>
                <c:pt idx="0">
                  <c:v>ROVER</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numRef>
              <c:f>AgebySection!$B$11:$W$11</c:f>
              <c:numCache>
                <c:formatCode>General</c:formatCode>
                <c:ptCount val="22"/>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numCache>
            </c:numRef>
          </c:cat>
          <c:val>
            <c:numRef>
              <c:f>AgebySection!$B$16:$W$16</c:f>
              <c:numCache>
                <c:formatCode>0.00%</c:formatCode>
                <c:ptCount val="22"/>
                <c:pt idx="0">
                  <c:v>0</c:v>
                </c:pt>
                <c:pt idx="1">
                  <c:v>0</c:v>
                </c:pt>
                <c:pt idx="2">
                  <c:v>0</c:v>
                </c:pt>
                <c:pt idx="3">
                  <c:v>0</c:v>
                </c:pt>
                <c:pt idx="4">
                  <c:v>0</c:v>
                </c:pt>
                <c:pt idx="5">
                  <c:v>0</c:v>
                </c:pt>
                <c:pt idx="6">
                  <c:v>0</c:v>
                </c:pt>
                <c:pt idx="7">
                  <c:v>0</c:v>
                </c:pt>
                <c:pt idx="8">
                  <c:v>0</c:v>
                </c:pt>
                <c:pt idx="9">
                  <c:v>0</c:v>
                </c:pt>
                <c:pt idx="10">
                  <c:v>0</c:v>
                </c:pt>
                <c:pt idx="11">
                  <c:v>0</c:v>
                </c:pt>
                <c:pt idx="12">
                  <c:v>5.6338028169014088E-4</c:v>
                </c:pt>
                <c:pt idx="13">
                  <c:v>0.15774647887323945</c:v>
                </c:pt>
                <c:pt idx="14">
                  <c:v>3.6056338028169016E-2</c:v>
                </c:pt>
                <c:pt idx="15">
                  <c:v>2.7042253521126762E-2</c:v>
                </c:pt>
                <c:pt idx="16">
                  <c:v>1.9718309859154931E-2</c:v>
                </c:pt>
                <c:pt idx="17">
                  <c:v>1.5774647887323943E-2</c:v>
                </c:pt>
                <c:pt idx="18">
                  <c:v>2.4225352112676058E-2</c:v>
                </c:pt>
                <c:pt idx="19">
                  <c:v>2.3098591549295774E-2</c:v>
                </c:pt>
                <c:pt idx="20">
                  <c:v>5.6901408450704224E-2</c:v>
                </c:pt>
                <c:pt idx="21">
                  <c:v>7.3239436619718309E-3</c:v>
                </c:pt>
              </c:numCache>
            </c:numRef>
          </c:val>
          <c:extLst>
            <c:ext xmlns:c16="http://schemas.microsoft.com/office/drawing/2014/chart" uri="{C3380CC4-5D6E-409C-BE32-E72D297353CC}">
              <c16:uniqueId val="{00000004-6D19-4D0E-8011-0729FE7256B5}"/>
            </c:ext>
          </c:extLst>
        </c:ser>
        <c:dLbls>
          <c:showLegendKey val="0"/>
          <c:showVal val="0"/>
          <c:showCatName val="0"/>
          <c:showSerName val="0"/>
          <c:showPercent val="0"/>
          <c:showBubbleSize val="0"/>
        </c:dLbls>
        <c:gapWidth val="150"/>
        <c:overlap val="100"/>
        <c:axId val="-526443424"/>
        <c:axId val="-526439072"/>
      </c:barChart>
      <c:catAx>
        <c:axId val="-5264434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26439072"/>
        <c:crosses val="autoZero"/>
        <c:auto val="1"/>
        <c:lblAlgn val="ctr"/>
        <c:lblOffset val="100"/>
        <c:noMultiLvlLbl val="0"/>
      </c:catAx>
      <c:valAx>
        <c:axId val="-526439072"/>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2644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A19FB-4F59-417C-A6F1-5787F848197F}" type="doc">
      <dgm:prSet loTypeId="urn:microsoft.com/office/officeart/2005/8/layout/chevron1" loCatId="process" qsTypeId="urn:microsoft.com/office/officeart/2005/8/quickstyle/simple1" qsCatId="simple" csTypeId="urn:microsoft.com/office/officeart/2005/8/colors/accent1_2" csCatId="accent1" phldr="1"/>
      <dgm:spPr/>
    </dgm:pt>
    <dgm:pt modelId="{53107C56-562C-45F8-9806-EFA501A63EFE}">
      <dgm:prSet phldrT="[Text]"/>
      <dgm:spPr/>
      <dgm:t>
        <a:bodyPr/>
        <a:lstStyle/>
        <a:p>
          <a:r>
            <a:rPr lang="en-AU" dirty="0"/>
            <a:t>ENQUIRY</a:t>
          </a:r>
        </a:p>
      </dgm:t>
    </dgm:pt>
    <dgm:pt modelId="{6BDBD8F7-7ABC-4D60-9F37-58093D3EDA8A}" type="parTrans" cxnId="{93BC0F22-06AD-48E4-BDA0-B7104B427563}">
      <dgm:prSet/>
      <dgm:spPr/>
      <dgm:t>
        <a:bodyPr/>
        <a:lstStyle/>
        <a:p>
          <a:endParaRPr lang="en-AU"/>
        </a:p>
      </dgm:t>
    </dgm:pt>
    <dgm:pt modelId="{A5D85A86-5998-4D34-B300-7A8EFCB77DBC}" type="sibTrans" cxnId="{93BC0F22-06AD-48E4-BDA0-B7104B427563}">
      <dgm:prSet/>
      <dgm:spPr/>
      <dgm:t>
        <a:bodyPr/>
        <a:lstStyle/>
        <a:p>
          <a:endParaRPr lang="en-AU"/>
        </a:p>
      </dgm:t>
    </dgm:pt>
    <dgm:pt modelId="{F6A0C77F-9814-494C-927E-5ABAF0B43A36}">
      <dgm:prSet phldrT="[Text]"/>
      <dgm:spPr/>
      <dgm:t>
        <a:bodyPr/>
        <a:lstStyle/>
        <a:p>
          <a:r>
            <a:rPr lang="en-AU" dirty="0"/>
            <a:t>TRIAL</a:t>
          </a:r>
        </a:p>
      </dgm:t>
    </dgm:pt>
    <dgm:pt modelId="{E5F4BA1D-AA78-4A3A-921B-0FB1C34FE79C}" type="parTrans" cxnId="{C22F5615-9017-4D1F-87B0-E6512D47A1D9}">
      <dgm:prSet/>
      <dgm:spPr/>
      <dgm:t>
        <a:bodyPr/>
        <a:lstStyle/>
        <a:p>
          <a:endParaRPr lang="en-AU"/>
        </a:p>
      </dgm:t>
    </dgm:pt>
    <dgm:pt modelId="{5696A2AD-75F8-459B-9C7A-289193EDE150}" type="sibTrans" cxnId="{C22F5615-9017-4D1F-87B0-E6512D47A1D9}">
      <dgm:prSet/>
      <dgm:spPr/>
      <dgm:t>
        <a:bodyPr/>
        <a:lstStyle/>
        <a:p>
          <a:endParaRPr lang="en-AU"/>
        </a:p>
      </dgm:t>
    </dgm:pt>
    <dgm:pt modelId="{0B71FB7E-4FC5-487C-A421-72433ACFED58}">
      <dgm:prSet phldrT="[Text]"/>
      <dgm:spPr/>
      <dgm:t>
        <a:bodyPr/>
        <a:lstStyle/>
        <a:p>
          <a:r>
            <a:rPr lang="en-AU" dirty="0"/>
            <a:t>JOINING</a:t>
          </a:r>
        </a:p>
      </dgm:t>
    </dgm:pt>
    <dgm:pt modelId="{9319C736-7832-4A93-B5F9-F5DBC61A0541}" type="parTrans" cxnId="{2DACDEC3-BD7E-477B-A2A4-8C0D5A079B81}">
      <dgm:prSet/>
      <dgm:spPr/>
      <dgm:t>
        <a:bodyPr/>
        <a:lstStyle/>
        <a:p>
          <a:endParaRPr lang="en-AU"/>
        </a:p>
      </dgm:t>
    </dgm:pt>
    <dgm:pt modelId="{74D5F8D7-8CF4-4853-B480-EB773AE2A381}" type="sibTrans" cxnId="{2DACDEC3-BD7E-477B-A2A4-8C0D5A079B81}">
      <dgm:prSet/>
      <dgm:spPr/>
      <dgm:t>
        <a:bodyPr/>
        <a:lstStyle/>
        <a:p>
          <a:endParaRPr lang="en-AU"/>
        </a:p>
      </dgm:t>
    </dgm:pt>
    <dgm:pt modelId="{6F2E57B8-7EFB-4F3E-8555-C64B590E4A67}" type="pres">
      <dgm:prSet presAssocID="{E2BA19FB-4F59-417C-A6F1-5787F848197F}" presName="Name0" presStyleCnt="0">
        <dgm:presLayoutVars>
          <dgm:dir/>
          <dgm:animLvl val="lvl"/>
          <dgm:resizeHandles val="exact"/>
        </dgm:presLayoutVars>
      </dgm:prSet>
      <dgm:spPr/>
    </dgm:pt>
    <dgm:pt modelId="{94E78DAA-5950-47A4-8DD4-EF3E8B2603AC}" type="pres">
      <dgm:prSet presAssocID="{53107C56-562C-45F8-9806-EFA501A63EFE}" presName="parTxOnly" presStyleLbl="node1" presStyleIdx="0" presStyleCnt="3">
        <dgm:presLayoutVars>
          <dgm:chMax val="0"/>
          <dgm:chPref val="0"/>
          <dgm:bulletEnabled val="1"/>
        </dgm:presLayoutVars>
      </dgm:prSet>
      <dgm:spPr/>
    </dgm:pt>
    <dgm:pt modelId="{7CECA029-3BEF-4E9F-93A3-8CF27A08ED9D}" type="pres">
      <dgm:prSet presAssocID="{A5D85A86-5998-4D34-B300-7A8EFCB77DBC}" presName="parTxOnlySpace" presStyleCnt="0"/>
      <dgm:spPr/>
    </dgm:pt>
    <dgm:pt modelId="{F08F25B3-E892-4FE9-98EE-A81FB0AC43D1}" type="pres">
      <dgm:prSet presAssocID="{F6A0C77F-9814-494C-927E-5ABAF0B43A36}" presName="parTxOnly" presStyleLbl="node1" presStyleIdx="1" presStyleCnt="3" custLinFactNeighborY="0">
        <dgm:presLayoutVars>
          <dgm:chMax val="0"/>
          <dgm:chPref val="0"/>
          <dgm:bulletEnabled val="1"/>
        </dgm:presLayoutVars>
      </dgm:prSet>
      <dgm:spPr/>
    </dgm:pt>
    <dgm:pt modelId="{C176A629-EBC8-4D9A-9DEA-E3CB719C2C24}" type="pres">
      <dgm:prSet presAssocID="{5696A2AD-75F8-459B-9C7A-289193EDE150}" presName="parTxOnlySpace" presStyleCnt="0"/>
      <dgm:spPr/>
    </dgm:pt>
    <dgm:pt modelId="{79A0D213-E33B-4481-9FF4-77E5EE0F8439}" type="pres">
      <dgm:prSet presAssocID="{0B71FB7E-4FC5-487C-A421-72433ACFED58}" presName="parTxOnly" presStyleLbl="node1" presStyleIdx="2" presStyleCnt="3">
        <dgm:presLayoutVars>
          <dgm:chMax val="0"/>
          <dgm:chPref val="0"/>
          <dgm:bulletEnabled val="1"/>
        </dgm:presLayoutVars>
      </dgm:prSet>
      <dgm:spPr/>
    </dgm:pt>
  </dgm:ptLst>
  <dgm:cxnLst>
    <dgm:cxn modelId="{C22F5615-9017-4D1F-87B0-E6512D47A1D9}" srcId="{E2BA19FB-4F59-417C-A6F1-5787F848197F}" destId="{F6A0C77F-9814-494C-927E-5ABAF0B43A36}" srcOrd="1" destOrd="0" parTransId="{E5F4BA1D-AA78-4A3A-921B-0FB1C34FE79C}" sibTransId="{5696A2AD-75F8-459B-9C7A-289193EDE150}"/>
    <dgm:cxn modelId="{93BC0F22-06AD-48E4-BDA0-B7104B427563}" srcId="{E2BA19FB-4F59-417C-A6F1-5787F848197F}" destId="{53107C56-562C-45F8-9806-EFA501A63EFE}" srcOrd="0" destOrd="0" parTransId="{6BDBD8F7-7ABC-4D60-9F37-58093D3EDA8A}" sibTransId="{A5D85A86-5998-4D34-B300-7A8EFCB77DBC}"/>
    <dgm:cxn modelId="{EE39218F-4DD3-4420-B8C4-34548DA7CC25}" type="presOf" srcId="{53107C56-562C-45F8-9806-EFA501A63EFE}" destId="{94E78DAA-5950-47A4-8DD4-EF3E8B2603AC}" srcOrd="0" destOrd="0" presId="urn:microsoft.com/office/officeart/2005/8/layout/chevron1"/>
    <dgm:cxn modelId="{9F121CA4-88C7-4F8F-A411-0C0720CA4CCC}" type="presOf" srcId="{F6A0C77F-9814-494C-927E-5ABAF0B43A36}" destId="{F08F25B3-E892-4FE9-98EE-A81FB0AC43D1}" srcOrd="0" destOrd="0" presId="urn:microsoft.com/office/officeart/2005/8/layout/chevron1"/>
    <dgm:cxn modelId="{2DACDEC3-BD7E-477B-A2A4-8C0D5A079B81}" srcId="{E2BA19FB-4F59-417C-A6F1-5787F848197F}" destId="{0B71FB7E-4FC5-487C-A421-72433ACFED58}" srcOrd="2" destOrd="0" parTransId="{9319C736-7832-4A93-B5F9-F5DBC61A0541}" sibTransId="{74D5F8D7-8CF4-4853-B480-EB773AE2A381}"/>
    <dgm:cxn modelId="{1612D1D1-9423-441A-8B67-1E3902565754}" type="presOf" srcId="{0B71FB7E-4FC5-487C-A421-72433ACFED58}" destId="{79A0D213-E33B-4481-9FF4-77E5EE0F8439}" srcOrd="0" destOrd="0" presId="urn:microsoft.com/office/officeart/2005/8/layout/chevron1"/>
    <dgm:cxn modelId="{BFAD64FF-D159-479E-922B-871700648CDE}" type="presOf" srcId="{E2BA19FB-4F59-417C-A6F1-5787F848197F}" destId="{6F2E57B8-7EFB-4F3E-8555-C64B590E4A67}" srcOrd="0" destOrd="0" presId="urn:microsoft.com/office/officeart/2005/8/layout/chevron1"/>
    <dgm:cxn modelId="{C3CA75DE-C994-4BFF-BF1A-A13CEE9F4E40}" type="presParOf" srcId="{6F2E57B8-7EFB-4F3E-8555-C64B590E4A67}" destId="{94E78DAA-5950-47A4-8DD4-EF3E8B2603AC}" srcOrd="0" destOrd="0" presId="urn:microsoft.com/office/officeart/2005/8/layout/chevron1"/>
    <dgm:cxn modelId="{07A9A616-5404-4F29-B86A-11E0F901D227}" type="presParOf" srcId="{6F2E57B8-7EFB-4F3E-8555-C64B590E4A67}" destId="{7CECA029-3BEF-4E9F-93A3-8CF27A08ED9D}" srcOrd="1" destOrd="0" presId="urn:microsoft.com/office/officeart/2005/8/layout/chevron1"/>
    <dgm:cxn modelId="{E8DF58D9-9019-4C8F-B6D8-9E4A6D448593}" type="presParOf" srcId="{6F2E57B8-7EFB-4F3E-8555-C64B590E4A67}" destId="{F08F25B3-E892-4FE9-98EE-A81FB0AC43D1}" srcOrd="2" destOrd="0" presId="urn:microsoft.com/office/officeart/2005/8/layout/chevron1"/>
    <dgm:cxn modelId="{62FB3F3D-B8A3-4081-AB2F-C599A569E88F}" type="presParOf" srcId="{6F2E57B8-7EFB-4F3E-8555-C64B590E4A67}" destId="{C176A629-EBC8-4D9A-9DEA-E3CB719C2C24}" srcOrd="3" destOrd="0" presId="urn:microsoft.com/office/officeart/2005/8/layout/chevron1"/>
    <dgm:cxn modelId="{1EAEC657-1123-4031-867E-5FC9C025BEE6}" type="presParOf" srcId="{6F2E57B8-7EFB-4F3E-8555-C64B590E4A67}" destId="{79A0D213-E33B-4481-9FF4-77E5EE0F843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78DAA-5950-47A4-8DD4-EF3E8B2603AC}">
      <dsp:nvSpPr>
        <dsp:cNvPr id="0" name=""/>
        <dsp:cNvSpPr/>
      </dsp:nvSpPr>
      <dsp:spPr>
        <a:xfrm>
          <a:off x="1785" y="15968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dirty="0"/>
            <a:t>ENQUIRY</a:t>
          </a:r>
        </a:p>
      </dsp:txBody>
      <dsp:txXfrm>
        <a:off x="436958" y="1596826"/>
        <a:ext cx="1305521" cy="870346"/>
      </dsp:txXfrm>
    </dsp:sp>
    <dsp:sp modelId="{F08F25B3-E892-4FE9-98EE-A81FB0AC43D1}">
      <dsp:nvSpPr>
        <dsp:cNvPr id="0" name=""/>
        <dsp:cNvSpPr/>
      </dsp:nvSpPr>
      <dsp:spPr>
        <a:xfrm>
          <a:off x="1960066" y="15968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dirty="0"/>
            <a:t>TRIAL</a:t>
          </a:r>
        </a:p>
      </dsp:txBody>
      <dsp:txXfrm>
        <a:off x="2395239" y="1596826"/>
        <a:ext cx="1305521" cy="870346"/>
      </dsp:txXfrm>
    </dsp:sp>
    <dsp:sp modelId="{79A0D213-E33B-4481-9FF4-77E5EE0F8439}">
      <dsp:nvSpPr>
        <dsp:cNvPr id="0" name=""/>
        <dsp:cNvSpPr/>
      </dsp:nvSpPr>
      <dsp:spPr>
        <a:xfrm>
          <a:off x="3918346" y="15968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dirty="0"/>
            <a:t>JOINING</a:t>
          </a:r>
        </a:p>
      </dsp:txBody>
      <dsp:txXfrm>
        <a:off x="4353519" y="1596826"/>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483A5-CEBC-8544-86CE-A2FD51EBD1FA}"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FC7F7-2C4C-5E49-A596-28463370DFA5}" type="slidenum">
              <a:rPr lang="en-US" smtClean="0"/>
              <a:t>‹#›</a:t>
            </a:fld>
            <a:endParaRPr lang="en-US"/>
          </a:p>
        </p:txBody>
      </p:sp>
    </p:spTree>
    <p:extLst>
      <p:ext uri="{BB962C8B-B14F-4D97-AF65-F5344CB8AC3E}">
        <p14:creationId xmlns:p14="http://schemas.microsoft.com/office/powerpoint/2010/main" val="236495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a:t>
            </a:fld>
            <a:endParaRPr lang="en-US"/>
          </a:p>
        </p:txBody>
      </p:sp>
    </p:spTree>
    <p:extLst>
      <p:ext uri="{BB962C8B-B14F-4D97-AF65-F5344CB8AC3E}">
        <p14:creationId xmlns:p14="http://schemas.microsoft.com/office/powerpoint/2010/main" val="11719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graph shows the out of 7,895 enquiries, we actually registered 2,122 (approx. 27%)</a:t>
            </a:r>
          </a:p>
        </p:txBody>
      </p:sp>
      <p:sp>
        <p:nvSpPr>
          <p:cNvPr id="4" name="Slide Number Placeholder 3"/>
          <p:cNvSpPr>
            <a:spLocks noGrp="1"/>
          </p:cNvSpPr>
          <p:nvPr>
            <p:ph type="sldNum" sz="quarter" idx="5"/>
          </p:nvPr>
        </p:nvSpPr>
        <p:spPr/>
        <p:txBody>
          <a:bodyPr/>
          <a:lstStyle/>
          <a:p>
            <a:fld id="{21AFC7F7-2C4C-5E49-A596-28463370DFA5}" type="slidenum">
              <a:rPr lang="en-US" smtClean="0"/>
              <a:t>12</a:t>
            </a:fld>
            <a:endParaRPr lang="en-US"/>
          </a:p>
        </p:txBody>
      </p:sp>
    </p:spTree>
    <p:extLst>
      <p:ext uri="{BB962C8B-B14F-4D97-AF65-F5344CB8AC3E}">
        <p14:creationId xmlns:p14="http://schemas.microsoft.com/office/powerpoint/2010/main" val="93869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13</a:t>
            </a:fld>
            <a:endParaRPr lang="en-US"/>
          </a:p>
        </p:txBody>
      </p:sp>
    </p:spTree>
    <p:extLst>
      <p:ext uri="{BB962C8B-B14F-4D97-AF65-F5344CB8AC3E}">
        <p14:creationId xmlns:p14="http://schemas.microsoft.com/office/powerpoint/2010/main" val="388025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Family Welcome Pack</a:t>
            </a:r>
          </a:p>
          <a:p>
            <a:r>
              <a:rPr lang="en-AU" dirty="0"/>
              <a:t>Timely communication and information with quality programming</a:t>
            </a:r>
          </a:p>
        </p:txBody>
      </p:sp>
      <p:sp>
        <p:nvSpPr>
          <p:cNvPr id="4" name="Slide Number Placeholder 3"/>
          <p:cNvSpPr>
            <a:spLocks noGrp="1"/>
          </p:cNvSpPr>
          <p:nvPr>
            <p:ph type="sldNum" sz="quarter" idx="5"/>
          </p:nvPr>
        </p:nvSpPr>
        <p:spPr/>
        <p:txBody>
          <a:bodyPr/>
          <a:lstStyle/>
          <a:p>
            <a:fld id="{21AFC7F7-2C4C-5E49-A596-28463370DFA5}" type="slidenum">
              <a:rPr lang="en-US" smtClean="0"/>
              <a:t>14</a:t>
            </a:fld>
            <a:endParaRPr lang="en-US"/>
          </a:p>
        </p:txBody>
      </p:sp>
    </p:spTree>
    <p:extLst>
      <p:ext uri="{BB962C8B-B14F-4D97-AF65-F5344CB8AC3E}">
        <p14:creationId xmlns:p14="http://schemas.microsoft.com/office/powerpoint/2010/main" val="60814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15</a:t>
            </a:fld>
            <a:endParaRPr lang="en-US"/>
          </a:p>
        </p:txBody>
      </p:sp>
    </p:spTree>
    <p:extLst>
      <p:ext uri="{BB962C8B-B14F-4D97-AF65-F5344CB8AC3E}">
        <p14:creationId xmlns:p14="http://schemas.microsoft.com/office/powerpoint/2010/main" val="158600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Welcome Person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a good idea to have someone who isn’t the Section Leader meet the new youth member on their first night. Section Leaders are also trying to get the night going, check in with youth and families and are generally just busy people. A member of your Group Support Committee is perfect for this role. Someone who can take the time to spend 10 -15 minutes chatting with new parents and ensuring the youth member is supported and ready to engage. The Journey Guide role might be useful as a starting point to creating this in your Group.</a:t>
            </a:r>
          </a:p>
          <a:p>
            <a:r>
              <a:rPr lang="en-AU" sz="1200" b="1" kern="1200" dirty="0">
                <a:solidFill>
                  <a:schemeClr val="tx1"/>
                </a:solidFill>
                <a:effectLst/>
                <a:latin typeface="+mn-lt"/>
                <a:ea typeface="+mn-ea"/>
                <a:cs typeface="+mn-cs"/>
              </a:rPr>
              <a:t>Youth Mentor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Do you have youth members who support new people on their first few weeks? Perhaps consider starting a youth mentor role. Depending on your Group, this could be your Patrol Leaders, a Unit Leader or even a stand-alone role. Having a peer support a new member assists to reduce the anxiety and provide peer support and more opportunities for youth leadership.</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16</a:t>
            </a:fld>
            <a:endParaRPr lang="en-US"/>
          </a:p>
        </p:txBody>
      </p:sp>
    </p:spTree>
    <p:extLst>
      <p:ext uri="{BB962C8B-B14F-4D97-AF65-F5344CB8AC3E}">
        <p14:creationId xmlns:p14="http://schemas.microsoft.com/office/powerpoint/2010/main" val="1197954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Welcome letter – what happens now?</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Consider including the following:</a:t>
            </a:r>
          </a:p>
          <a:p>
            <a:pPr lvl="0"/>
            <a:r>
              <a:rPr lang="en-AU" sz="1200" kern="1200" dirty="0">
                <a:solidFill>
                  <a:schemeClr val="tx1"/>
                </a:solidFill>
                <a:effectLst/>
                <a:latin typeface="+mn-lt"/>
                <a:ea typeface="+mn-ea"/>
                <a:cs typeface="+mn-cs"/>
              </a:rPr>
              <a:t>Who is who in your Group? How does a new family know who are the Leaders of their Section? Or the Group Leader?</a:t>
            </a:r>
          </a:p>
          <a:p>
            <a:pPr lvl="0"/>
            <a:r>
              <a:rPr lang="en-AU" sz="1200" kern="1200" dirty="0">
                <a:solidFill>
                  <a:schemeClr val="tx1"/>
                </a:solidFill>
                <a:effectLst/>
                <a:latin typeface="+mn-lt"/>
                <a:ea typeface="+mn-ea"/>
                <a:cs typeface="+mn-cs"/>
              </a:rPr>
              <a:t>Expectations and Unit Code of Conduct</a:t>
            </a:r>
          </a:p>
          <a:p>
            <a:pPr lvl="0"/>
            <a:r>
              <a:rPr lang="en-AU" sz="1200" kern="1200" dirty="0">
                <a:solidFill>
                  <a:schemeClr val="tx1"/>
                </a:solidFill>
                <a:effectLst/>
                <a:latin typeface="+mn-lt"/>
                <a:ea typeface="+mn-ea"/>
                <a:cs typeface="+mn-cs"/>
              </a:rPr>
              <a:t>Communication channels</a:t>
            </a:r>
          </a:p>
          <a:p>
            <a:pPr lvl="0"/>
            <a:r>
              <a:rPr lang="en-AU" sz="1200" kern="1200" dirty="0">
                <a:solidFill>
                  <a:schemeClr val="tx1"/>
                </a:solidFill>
                <a:effectLst/>
                <a:latin typeface="+mn-lt"/>
                <a:ea typeface="+mn-ea"/>
                <a:cs typeface="+mn-cs"/>
              </a:rPr>
              <a:t>Logistics such as costs, uniform, </a:t>
            </a:r>
            <a:r>
              <a:rPr lang="en-AU" sz="1200" kern="1200" dirty="0" err="1">
                <a:solidFill>
                  <a:schemeClr val="tx1"/>
                </a:solidFill>
                <a:effectLst/>
                <a:latin typeface="+mn-lt"/>
                <a:ea typeface="+mn-ea"/>
                <a:cs typeface="+mn-cs"/>
              </a:rPr>
              <a:t>Operoo</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current program </a:t>
            </a:r>
          </a:p>
          <a:p>
            <a:r>
              <a:rPr lang="en-AU" sz="1200" kern="1200" dirty="0">
                <a:solidFill>
                  <a:schemeClr val="tx1"/>
                </a:solidFill>
                <a:effectLst/>
                <a:latin typeface="+mn-lt"/>
                <a:ea typeface="+mn-ea"/>
                <a:cs typeface="+mn-cs"/>
              </a:rPr>
              <a:t>There is an example in Appendix 4</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Parent Welcome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Have you considered a specific parent welcome letter? Perhaps sent a month after their child has started. There is an example in Appendix 5.</a:t>
            </a:r>
          </a:p>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17</a:t>
            </a:fld>
            <a:endParaRPr lang="en-US"/>
          </a:p>
        </p:txBody>
      </p:sp>
    </p:spTree>
    <p:extLst>
      <p:ext uri="{BB962C8B-B14F-4D97-AF65-F5344CB8AC3E}">
        <p14:creationId xmlns:p14="http://schemas.microsoft.com/office/powerpoint/2010/main" val="286722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18</a:t>
            </a:fld>
            <a:endParaRPr lang="en-US"/>
          </a:p>
        </p:txBody>
      </p:sp>
    </p:spTree>
    <p:extLst>
      <p:ext uri="{BB962C8B-B14F-4D97-AF65-F5344CB8AC3E}">
        <p14:creationId xmlns:p14="http://schemas.microsoft.com/office/powerpoint/2010/main" val="119179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Morris will be talking to us about programming later today. </a:t>
            </a:r>
          </a:p>
        </p:txBody>
      </p:sp>
      <p:sp>
        <p:nvSpPr>
          <p:cNvPr id="4" name="Slide Number Placeholder 3"/>
          <p:cNvSpPr>
            <a:spLocks noGrp="1"/>
          </p:cNvSpPr>
          <p:nvPr>
            <p:ph type="sldNum" sz="quarter" idx="5"/>
          </p:nvPr>
        </p:nvSpPr>
        <p:spPr/>
        <p:txBody>
          <a:bodyPr/>
          <a:lstStyle/>
          <a:p>
            <a:fld id="{21AFC7F7-2C4C-5E49-A596-28463370DFA5}" type="slidenum">
              <a:rPr lang="en-US" smtClean="0"/>
              <a:t>2</a:t>
            </a:fld>
            <a:endParaRPr lang="en-US"/>
          </a:p>
        </p:txBody>
      </p:sp>
    </p:spTree>
    <p:extLst>
      <p:ext uri="{BB962C8B-B14F-4D97-AF65-F5344CB8AC3E}">
        <p14:creationId xmlns:p14="http://schemas.microsoft.com/office/powerpoint/2010/main" val="86455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three measurements of retention</a:t>
            </a:r>
          </a:p>
        </p:txBody>
      </p:sp>
      <p:sp>
        <p:nvSpPr>
          <p:cNvPr id="4" name="Slide Number Placeholder 3"/>
          <p:cNvSpPr>
            <a:spLocks noGrp="1"/>
          </p:cNvSpPr>
          <p:nvPr>
            <p:ph type="sldNum" sz="quarter" idx="5"/>
          </p:nvPr>
        </p:nvSpPr>
        <p:spPr/>
        <p:txBody>
          <a:bodyPr/>
          <a:lstStyle/>
          <a:p>
            <a:fld id="{21AFC7F7-2C4C-5E49-A596-28463370DFA5}" type="slidenum">
              <a:rPr lang="en-US" smtClean="0"/>
              <a:t>3</a:t>
            </a:fld>
            <a:endParaRPr lang="en-US"/>
          </a:p>
        </p:txBody>
      </p:sp>
    </p:spTree>
    <p:extLst>
      <p:ext uri="{BB962C8B-B14F-4D97-AF65-F5344CB8AC3E}">
        <p14:creationId xmlns:p14="http://schemas.microsoft.com/office/powerpoint/2010/main" val="183797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4</a:t>
            </a:fld>
            <a:endParaRPr lang="en-US"/>
          </a:p>
        </p:txBody>
      </p:sp>
    </p:spTree>
    <p:extLst>
      <p:ext uri="{BB962C8B-B14F-4D97-AF65-F5344CB8AC3E}">
        <p14:creationId xmlns:p14="http://schemas.microsoft.com/office/powerpoint/2010/main" val="285164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5</a:t>
            </a:fld>
            <a:endParaRPr lang="en-US"/>
          </a:p>
        </p:txBody>
      </p:sp>
    </p:spTree>
    <p:extLst>
      <p:ext uri="{BB962C8B-B14F-4D97-AF65-F5344CB8AC3E}">
        <p14:creationId xmlns:p14="http://schemas.microsoft.com/office/powerpoint/2010/main" val="389671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three measurements of retention</a:t>
            </a:r>
          </a:p>
        </p:txBody>
      </p:sp>
      <p:sp>
        <p:nvSpPr>
          <p:cNvPr id="4" name="Slide Number Placeholder 3"/>
          <p:cNvSpPr>
            <a:spLocks noGrp="1"/>
          </p:cNvSpPr>
          <p:nvPr>
            <p:ph type="sldNum" sz="quarter" idx="5"/>
          </p:nvPr>
        </p:nvSpPr>
        <p:spPr/>
        <p:txBody>
          <a:bodyPr/>
          <a:lstStyle/>
          <a:p>
            <a:fld id="{21AFC7F7-2C4C-5E49-A596-28463370DFA5}" type="slidenum">
              <a:rPr lang="en-US" smtClean="0"/>
              <a:t>6</a:t>
            </a:fld>
            <a:endParaRPr lang="en-US"/>
          </a:p>
        </p:txBody>
      </p:sp>
    </p:spTree>
    <p:extLst>
      <p:ext uri="{BB962C8B-B14F-4D97-AF65-F5344CB8AC3E}">
        <p14:creationId xmlns:p14="http://schemas.microsoft.com/office/powerpoint/2010/main" val="291076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three measurements of retention</a:t>
            </a:r>
          </a:p>
        </p:txBody>
      </p:sp>
      <p:sp>
        <p:nvSpPr>
          <p:cNvPr id="4" name="Slide Number Placeholder 3"/>
          <p:cNvSpPr>
            <a:spLocks noGrp="1"/>
          </p:cNvSpPr>
          <p:nvPr>
            <p:ph type="sldNum" sz="quarter" idx="5"/>
          </p:nvPr>
        </p:nvSpPr>
        <p:spPr/>
        <p:txBody>
          <a:bodyPr/>
          <a:lstStyle/>
          <a:p>
            <a:fld id="{21AFC7F7-2C4C-5E49-A596-28463370DFA5}" type="slidenum">
              <a:rPr lang="en-US" smtClean="0"/>
              <a:t>8</a:t>
            </a:fld>
            <a:endParaRPr lang="en-US"/>
          </a:p>
        </p:txBody>
      </p:sp>
    </p:spTree>
    <p:extLst>
      <p:ext uri="{BB962C8B-B14F-4D97-AF65-F5344CB8AC3E}">
        <p14:creationId xmlns:p14="http://schemas.microsoft.com/office/powerpoint/2010/main" val="358961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Our data tells us that the recruitment struggle is actually a conversion struggle.</a:t>
            </a:r>
          </a:p>
        </p:txBody>
      </p:sp>
      <p:sp>
        <p:nvSpPr>
          <p:cNvPr id="4" name="Slide Number Placeholder 3"/>
          <p:cNvSpPr>
            <a:spLocks noGrp="1"/>
          </p:cNvSpPr>
          <p:nvPr>
            <p:ph type="sldNum" sz="quarter" idx="5"/>
          </p:nvPr>
        </p:nvSpPr>
        <p:spPr/>
        <p:txBody>
          <a:bodyPr/>
          <a:lstStyle/>
          <a:p>
            <a:fld id="{21AFC7F7-2C4C-5E49-A596-28463370DFA5}" type="slidenum">
              <a:rPr lang="en-US" smtClean="0"/>
              <a:t>10</a:t>
            </a:fld>
            <a:endParaRPr lang="en-US"/>
          </a:p>
        </p:txBody>
      </p:sp>
    </p:spTree>
    <p:extLst>
      <p:ext uri="{BB962C8B-B14F-4D97-AF65-F5344CB8AC3E}">
        <p14:creationId xmlns:p14="http://schemas.microsoft.com/office/powerpoint/2010/main" val="268760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graph demonstrates an increase in enquiries through our website. For example; 2021 – 2022, there was an 20.5% increase in enquiries. In comparison the annual growth of population in that time was 1.85%</a:t>
            </a:r>
          </a:p>
        </p:txBody>
      </p:sp>
      <p:sp>
        <p:nvSpPr>
          <p:cNvPr id="4" name="Slide Number Placeholder 3"/>
          <p:cNvSpPr>
            <a:spLocks noGrp="1"/>
          </p:cNvSpPr>
          <p:nvPr>
            <p:ph type="sldNum" sz="quarter" idx="5"/>
          </p:nvPr>
        </p:nvSpPr>
        <p:spPr/>
        <p:txBody>
          <a:bodyPr/>
          <a:lstStyle/>
          <a:p>
            <a:fld id="{21AFC7F7-2C4C-5E49-A596-28463370DFA5}" type="slidenum">
              <a:rPr lang="en-US" smtClean="0"/>
              <a:t>11</a:t>
            </a:fld>
            <a:endParaRPr lang="en-US"/>
          </a:p>
        </p:txBody>
      </p:sp>
    </p:spTree>
    <p:extLst>
      <p:ext uri="{BB962C8B-B14F-4D97-AF65-F5344CB8AC3E}">
        <p14:creationId xmlns:p14="http://schemas.microsoft.com/office/powerpoint/2010/main" val="417643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92756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31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dirty="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3794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bg1"/>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19820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6104585"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551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4" name="Content Placeholder 3"/>
          <p:cNvSpPr>
            <a:spLocks noGrp="1"/>
          </p:cNvSpPr>
          <p:nvPr>
            <p:ph sz="half" idx="2"/>
          </p:nvPr>
        </p:nvSpPr>
        <p:spPr>
          <a:xfrm>
            <a:off x="2592964" y="1200151"/>
            <a:ext cx="60938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6" name="Picture 5"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69007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640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 y="1"/>
            <a:ext cx="9144000" cy="5143500"/>
          </a:xfrm>
          <a:prstGeom prst="rect">
            <a:avLst/>
          </a:prstGeom>
        </p:spPr>
        <p:txBody>
          <a:bodyPr wrap="square" lIns="0" rIns="0" anchor="t"/>
          <a:lstStyle>
            <a:lvl1pPr marL="0" indent="0">
              <a:buNone/>
              <a:defRPr sz="3200">
                <a:latin typeface="Nunito Sans" charset="0"/>
                <a:ea typeface="Nunito Sans" charset="0"/>
                <a:cs typeface="Nunito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2" name="Picture 1" descr="Scouts_VIC_Master_Vert_FullCol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4" y="4003843"/>
            <a:ext cx="933167" cy="1139658"/>
          </a:xfrm>
          <a:prstGeom prst="rect">
            <a:avLst/>
          </a:prstGeom>
        </p:spPr>
      </p:pic>
    </p:spTree>
    <p:extLst>
      <p:ext uri="{BB962C8B-B14F-4D97-AF65-F5344CB8AC3E}">
        <p14:creationId xmlns:p14="http://schemas.microsoft.com/office/powerpoint/2010/main" val="218413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19513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Lst>
  <p:txStyles>
    <p:titleStyle>
      <a:lvl1pPr algn="l" defTabSz="457200" rtl="0" eaLnBrk="1" latinLnBrk="0" hangingPunct="1">
        <a:spcBef>
          <a:spcPct val="0"/>
        </a:spcBef>
        <a:buNone/>
        <a:defRPr sz="4000" b="0" i="0" kern="1200">
          <a:solidFill>
            <a:srgbClr val="FFFFFF"/>
          </a:solidFill>
          <a:latin typeface="Nunito Sans Black"/>
          <a:ea typeface="+mj-ea"/>
          <a:cs typeface="Nunito Sans Black"/>
        </a:defRPr>
      </a:lvl1pPr>
    </p:titleStyle>
    <p:bodyStyle>
      <a:lvl1pPr marL="342900" indent="-342900" algn="l" defTabSz="457200" rtl="0" eaLnBrk="1" latinLnBrk="0" hangingPunct="1">
        <a:spcBef>
          <a:spcPct val="20000"/>
        </a:spcBef>
        <a:buFont typeface="Arial"/>
        <a:buChar char="•"/>
        <a:defRPr sz="28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E10E-CAE6-C385-2128-D1E1B8200E60}"/>
              </a:ext>
            </a:extLst>
          </p:cNvPr>
          <p:cNvSpPr>
            <a:spLocks noGrp="1"/>
          </p:cNvSpPr>
          <p:nvPr>
            <p:ph type="ctrTitle"/>
          </p:nvPr>
        </p:nvSpPr>
        <p:spPr>
          <a:xfrm>
            <a:off x="342900" y="2029300"/>
            <a:ext cx="8458200" cy="1102519"/>
          </a:xfrm>
        </p:spPr>
        <p:txBody>
          <a:bodyPr>
            <a:noAutofit/>
          </a:bodyPr>
          <a:lstStyle/>
          <a:p>
            <a:pPr algn="ctr"/>
            <a:r>
              <a:rPr lang="en-AU" sz="5400" dirty="0"/>
              <a:t>Recruitment + Retention = Growth</a:t>
            </a:r>
            <a:endParaRPr lang="en-US" sz="5400" dirty="0"/>
          </a:p>
        </p:txBody>
      </p:sp>
    </p:spTree>
    <p:extLst>
      <p:ext uri="{BB962C8B-B14F-4D97-AF65-F5344CB8AC3E}">
        <p14:creationId xmlns:p14="http://schemas.microsoft.com/office/powerpoint/2010/main" val="171846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E10E-CAE6-C385-2128-D1E1B8200E60}"/>
              </a:ext>
            </a:extLst>
          </p:cNvPr>
          <p:cNvSpPr>
            <a:spLocks noGrp="1"/>
          </p:cNvSpPr>
          <p:nvPr>
            <p:ph type="ctrTitle"/>
          </p:nvPr>
        </p:nvSpPr>
        <p:spPr>
          <a:xfrm>
            <a:off x="342900" y="2029300"/>
            <a:ext cx="8458200" cy="1102519"/>
          </a:xfrm>
        </p:spPr>
        <p:txBody>
          <a:bodyPr>
            <a:noAutofit/>
          </a:bodyPr>
          <a:lstStyle/>
          <a:p>
            <a:pPr algn="ctr"/>
            <a:r>
              <a:rPr lang="en-AU" sz="5000" dirty="0"/>
              <a:t>Recruitment = Conversion</a:t>
            </a:r>
            <a:endParaRPr lang="en-US" sz="5000" dirty="0"/>
          </a:p>
        </p:txBody>
      </p:sp>
    </p:spTree>
    <p:extLst>
      <p:ext uri="{BB962C8B-B14F-4D97-AF65-F5344CB8AC3E}">
        <p14:creationId xmlns:p14="http://schemas.microsoft.com/office/powerpoint/2010/main" val="113256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p:txBody>
          <a:bodyPr/>
          <a:lstStyle/>
          <a:p>
            <a:r>
              <a:rPr lang="en-AU" dirty="0"/>
              <a:t>Recruitment</a:t>
            </a:r>
            <a:endParaRPr lang="en-US" dirty="0"/>
          </a:p>
        </p:txBody>
      </p:sp>
      <p:pic>
        <p:nvPicPr>
          <p:cNvPr id="6" name="Picture 2">
            <a:extLst>
              <a:ext uri="{FF2B5EF4-FFF2-40B4-BE49-F238E27FC236}">
                <a16:creationId xmlns:a16="http://schemas.microsoft.com/office/drawing/2014/main" id="{39EB2784-00B7-1DFA-4413-79A002040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17" y="997341"/>
            <a:ext cx="4040765" cy="380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1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p:txBody>
          <a:bodyPr/>
          <a:lstStyle/>
          <a:p>
            <a:r>
              <a:rPr lang="en-AU" dirty="0"/>
              <a:t>Recruitment</a:t>
            </a:r>
            <a:endParaRPr lang="en-US" dirty="0"/>
          </a:p>
        </p:txBody>
      </p:sp>
      <p:pic>
        <p:nvPicPr>
          <p:cNvPr id="5" name="Picture 2">
            <a:extLst>
              <a:ext uri="{FF2B5EF4-FFF2-40B4-BE49-F238E27FC236}">
                <a16:creationId xmlns:a16="http://schemas.microsoft.com/office/drawing/2014/main" id="{733F06C9-29F4-BFCD-E50E-A9F9CF101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39" y="1146356"/>
            <a:ext cx="3865363" cy="36812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55AD295-C6E2-ECC8-1B03-0ED3FB22444D}"/>
              </a:ext>
            </a:extLst>
          </p:cNvPr>
          <p:cNvSpPr>
            <a:spLocks noGrp="1"/>
          </p:cNvSpPr>
          <p:nvPr>
            <p:ph sz="half" idx="1"/>
          </p:nvPr>
        </p:nvSpPr>
        <p:spPr>
          <a:xfrm>
            <a:off x="4472302" y="1200151"/>
            <a:ext cx="3765665" cy="3394472"/>
          </a:xfrm>
        </p:spPr>
        <p:txBody>
          <a:bodyPr>
            <a:normAutofit/>
          </a:bodyPr>
          <a:lstStyle/>
          <a:p>
            <a:pPr marL="0" indent="0">
              <a:buNone/>
            </a:pPr>
            <a:endParaRPr lang="en-AU" dirty="0"/>
          </a:p>
          <a:p>
            <a:pPr marL="0" indent="0" fontAlgn="base">
              <a:buNone/>
            </a:pPr>
            <a:r>
              <a:rPr lang="en-AU" b="1" dirty="0">
                <a:latin typeface="Nunito Sans Bold" panose="00000800000000000000" pitchFamily="2" charset="0"/>
              </a:rPr>
              <a:t>2022</a:t>
            </a:r>
            <a:r>
              <a:rPr lang="en-AU" b="1" dirty="0"/>
              <a:t> </a:t>
            </a:r>
          </a:p>
          <a:p>
            <a:pPr marL="0" indent="0" fontAlgn="base">
              <a:buNone/>
            </a:pPr>
            <a:r>
              <a:rPr lang="en-AU" dirty="0"/>
              <a:t>Total Enquiries: 7,895 </a:t>
            </a:r>
          </a:p>
          <a:p>
            <a:pPr marL="0" indent="0" fontAlgn="base">
              <a:buNone/>
            </a:pPr>
            <a:r>
              <a:rPr lang="en-AU" dirty="0"/>
              <a:t>Total Registered: 2,122 </a:t>
            </a:r>
          </a:p>
          <a:p>
            <a:pPr marL="0" indent="0" fontAlgn="base">
              <a:buNone/>
            </a:pPr>
            <a:r>
              <a:rPr lang="en-AU" dirty="0"/>
              <a:t>Conversion Rate: 26.88%</a:t>
            </a:r>
          </a:p>
        </p:txBody>
      </p:sp>
    </p:spTree>
    <p:extLst>
      <p:ext uri="{BB962C8B-B14F-4D97-AF65-F5344CB8AC3E}">
        <p14:creationId xmlns:p14="http://schemas.microsoft.com/office/powerpoint/2010/main" val="236419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p:txBody>
          <a:bodyPr>
            <a:normAutofit fontScale="90000"/>
          </a:bodyPr>
          <a:lstStyle/>
          <a:p>
            <a:r>
              <a:rPr lang="en-AU" dirty="0"/>
              <a:t>What is stopping the conversion?</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200151"/>
            <a:ext cx="6874624" cy="3394472"/>
          </a:xfrm>
        </p:spPr>
        <p:txBody>
          <a:bodyPr>
            <a:normAutofit/>
          </a:bodyPr>
          <a:lstStyle/>
          <a:p>
            <a:r>
              <a:rPr lang="en-AU" dirty="0"/>
              <a:t>Delayed response to enquiry – or no response</a:t>
            </a:r>
          </a:p>
          <a:p>
            <a:r>
              <a:rPr lang="en-AU" dirty="0"/>
              <a:t>Poor communication</a:t>
            </a:r>
          </a:p>
          <a:p>
            <a:r>
              <a:rPr lang="en-AU" dirty="0"/>
              <a:t>Not feeling welcomed</a:t>
            </a:r>
          </a:p>
          <a:p>
            <a:r>
              <a:rPr lang="en-AU" dirty="0"/>
              <a:t>Boring program</a:t>
            </a:r>
          </a:p>
          <a:p>
            <a:r>
              <a:rPr lang="en-AU" dirty="0"/>
              <a:t>Choosing not to join</a:t>
            </a:r>
          </a:p>
        </p:txBody>
      </p:sp>
    </p:spTree>
    <p:extLst>
      <p:ext uri="{BB962C8B-B14F-4D97-AF65-F5344CB8AC3E}">
        <p14:creationId xmlns:p14="http://schemas.microsoft.com/office/powerpoint/2010/main" val="79110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A4365A-437F-E271-E707-C9E87F919D35}"/>
              </a:ext>
            </a:extLst>
          </p:cNvPr>
          <p:cNvGraphicFramePr/>
          <p:nvPr>
            <p:extLst>
              <p:ext uri="{D42A27DB-BD31-4B8C-83A1-F6EECF244321}">
                <p14:modId xmlns:p14="http://schemas.microsoft.com/office/powerpoint/2010/main" val="328093899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7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p:txBody>
          <a:bodyPr>
            <a:normAutofit/>
          </a:bodyPr>
          <a:lstStyle/>
          <a:p>
            <a:r>
              <a:rPr lang="en-AU" dirty="0"/>
              <a:t>Enquiry</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0" y="1200150"/>
            <a:ext cx="7173883" cy="3737371"/>
          </a:xfrm>
        </p:spPr>
        <p:txBody>
          <a:bodyPr>
            <a:normAutofit fontScale="85000" lnSpcReduction="10000"/>
          </a:bodyPr>
          <a:lstStyle/>
          <a:p>
            <a:pPr lvl="0">
              <a:lnSpc>
                <a:spcPct val="120000"/>
              </a:lnSpc>
            </a:pPr>
            <a:r>
              <a:rPr lang="en-AU" sz="2400" dirty="0"/>
              <a:t>We ask all Group Leaders to respond and finalise the enquiry within 7 days.</a:t>
            </a:r>
          </a:p>
          <a:p>
            <a:pPr lvl="1">
              <a:lnSpc>
                <a:spcPct val="120000"/>
              </a:lnSpc>
              <a:buFont typeface="Arial" panose="020B0604020202020204" pitchFamily="34" charset="0"/>
              <a:buChar char="•"/>
            </a:pPr>
            <a:r>
              <a:rPr lang="en-AU" sz="1800" dirty="0"/>
              <a:t>By finalising the enquiry, you are telling us that you have made contact.</a:t>
            </a:r>
          </a:p>
          <a:p>
            <a:pPr lvl="1">
              <a:lnSpc>
                <a:spcPct val="120000"/>
              </a:lnSpc>
              <a:buFont typeface="Arial" panose="020B0604020202020204" pitchFamily="34" charset="0"/>
              <a:buChar char="•"/>
            </a:pPr>
            <a:r>
              <a:rPr lang="en-AU" sz="1800" dirty="0"/>
              <a:t>Any enquiry not finalised after 7 days will be followed up by</a:t>
            </a:r>
            <a:br>
              <a:rPr lang="en-AU" sz="1800" dirty="0"/>
            </a:br>
            <a:r>
              <a:rPr lang="en-AU" sz="1800" dirty="0"/>
              <a:t>Scouts Victoria.</a:t>
            </a:r>
          </a:p>
          <a:p>
            <a:pPr lvl="1">
              <a:lnSpc>
                <a:spcPct val="120000"/>
              </a:lnSpc>
              <a:buFont typeface="Arial" panose="020B0604020202020204" pitchFamily="34" charset="0"/>
              <a:buChar char="•"/>
            </a:pPr>
            <a:r>
              <a:rPr lang="en-AU" sz="1800" dirty="0"/>
              <a:t>You can finalise these enquiries directly from the email or your</a:t>
            </a:r>
            <a:br>
              <a:rPr lang="en-AU" sz="1800" dirty="0"/>
            </a:br>
            <a:r>
              <a:rPr lang="en-AU" sz="1800" dirty="0"/>
              <a:t>workflow in Extranet.</a:t>
            </a:r>
          </a:p>
          <a:p>
            <a:pPr lvl="0">
              <a:lnSpc>
                <a:spcPct val="120000"/>
              </a:lnSpc>
            </a:pPr>
            <a:r>
              <a:rPr lang="en-AU" sz="2400" dirty="0"/>
              <a:t>While it is often the Group Leader who contacts new enquiries, you could consider asking a parent or supporter to manage that initial contact. While it has a consistent need, the task itself is quite contained.</a:t>
            </a:r>
          </a:p>
        </p:txBody>
      </p:sp>
    </p:spTree>
    <p:extLst>
      <p:ext uri="{BB962C8B-B14F-4D97-AF65-F5344CB8AC3E}">
        <p14:creationId xmlns:p14="http://schemas.microsoft.com/office/powerpoint/2010/main" val="178151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p:txBody>
          <a:bodyPr>
            <a:normAutofit/>
          </a:bodyPr>
          <a:lstStyle/>
          <a:p>
            <a:r>
              <a:rPr lang="en-AU" dirty="0"/>
              <a:t>Trialling</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200151"/>
            <a:ext cx="6874624" cy="3394472"/>
          </a:xfrm>
        </p:spPr>
        <p:txBody>
          <a:bodyPr>
            <a:normAutofit/>
          </a:bodyPr>
          <a:lstStyle/>
          <a:p>
            <a:pPr marL="0" indent="0">
              <a:buNone/>
            </a:pPr>
            <a:r>
              <a:rPr lang="en-AU" dirty="0"/>
              <a:t>First impressions matter! </a:t>
            </a:r>
            <a:br>
              <a:rPr lang="en-AU" dirty="0"/>
            </a:br>
            <a:endParaRPr lang="en-AU" sz="1000" dirty="0"/>
          </a:p>
          <a:p>
            <a:pPr marL="0" indent="0">
              <a:buNone/>
            </a:pPr>
            <a:r>
              <a:rPr lang="en-AU" dirty="0"/>
              <a:t>A family is likely to make a judgement based</a:t>
            </a:r>
            <a:br>
              <a:rPr lang="en-AU" dirty="0"/>
            </a:br>
            <a:r>
              <a:rPr lang="en-AU" dirty="0"/>
              <a:t>on what they can see and hear in their first</a:t>
            </a:r>
            <a:br>
              <a:rPr lang="en-AU" dirty="0"/>
            </a:br>
            <a:r>
              <a:rPr lang="en-AU" dirty="0"/>
              <a:t>few minutes. </a:t>
            </a:r>
          </a:p>
          <a:p>
            <a:pPr marL="0" indent="0">
              <a:buNone/>
            </a:pPr>
            <a:br>
              <a:rPr lang="en-AU" sz="1000" dirty="0"/>
            </a:br>
            <a:r>
              <a:rPr lang="en-AU" dirty="0"/>
              <a:t>Make that first impression count.</a:t>
            </a:r>
          </a:p>
        </p:txBody>
      </p:sp>
    </p:spTree>
    <p:extLst>
      <p:ext uri="{BB962C8B-B14F-4D97-AF65-F5344CB8AC3E}">
        <p14:creationId xmlns:p14="http://schemas.microsoft.com/office/powerpoint/2010/main" val="83658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p:txBody>
          <a:bodyPr>
            <a:normAutofit/>
          </a:bodyPr>
          <a:lstStyle/>
          <a:p>
            <a:r>
              <a:rPr lang="en-AU" dirty="0"/>
              <a:t>Joining</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0" y="1200151"/>
            <a:ext cx="6833061" cy="3394472"/>
          </a:xfrm>
        </p:spPr>
        <p:txBody>
          <a:bodyPr>
            <a:normAutofit/>
          </a:bodyPr>
          <a:lstStyle/>
          <a:p>
            <a:pPr marL="0" indent="0">
              <a:buNone/>
            </a:pPr>
            <a:r>
              <a:rPr lang="en-AU" dirty="0"/>
              <a:t>Once they have decided to join, </a:t>
            </a:r>
          </a:p>
          <a:p>
            <a:pPr marL="0" indent="0">
              <a:buNone/>
            </a:pPr>
            <a:r>
              <a:rPr lang="en-AU" dirty="0"/>
              <a:t>what do you do now?</a:t>
            </a:r>
          </a:p>
          <a:p>
            <a:pPr marL="0" indent="0">
              <a:buNone/>
            </a:pPr>
            <a:endParaRPr lang="en-AU" sz="1000" dirty="0"/>
          </a:p>
          <a:p>
            <a:pPr marL="0" indent="0">
              <a:buNone/>
            </a:pPr>
            <a:r>
              <a:rPr lang="en-AU" dirty="0"/>
              <a:t>How do you integrate them </a:t>
            </a:r>
          </a:p>
          <a:p>
            <a:pPr marL="0" indent="0">
              <a:buNone/>
            </a:pPr>
            <a:r>
              <a:rPr lang="en-AU" dirty="0"/>
              <a:t>into the fabric of your Group?</a:t>
            </a:r>
          </a:p>
        </p:txBody>
      </p:sp>
    </p:spTree>
    <p:extLst>
      <p:ext uri="{BB962C8B-B14F-4D97-AF65-F5344CB8AC3E}">
        <p14:creationId xmlns:p14="http://schemas.microsoft.com/office/powerpoint/2010/main" val="196858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p:txBody>
          <a:bodyPr>
            <a:normAutofit/>
          </a:bodyPr>
          <a:lstStyle/>
          <a:p>
            <a:r>
              <a:rPr lang="en-AU" dirty="0"/>
              <a:t>Summary</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0" y="1200151"/>
            <a:ext cx="6833061" cy="3394472"/>
          </a:xfrm>
        </p:spPr>
        <p:txBody>
          <a:bodyPr>
            <a:normAutofit/>
          </a:bodyPr>
          <a:lstStyle/>
          <a:p>
            <a:r>
              <a:rPr lang="en-AU" dirty="0">
                <a:latin typeface="Nunito Sans Bold" panose="00000800000000000000" pitchFamily="2" charset="0"/>
              </a:rPr>
              <a:t>Retention = </a:t>
            </a:r>
            <a:r>
              <a:rPr lang="en-AU" dirty="0"/>
              <a:t>quality programming with</a:t>
            </a:r>
            <a:br>
              <a:rPr lang="en-AU" dirty="0"/>
            </a:br>
            <a:r>
              <a:rPr lang="en-AU" dirty="0"/>
              <a:t>good communication.</a:t>
            </a:r>
          </a:p>
          <a:p>
            <a:endParaRPr lang="en-AU" sz="1000" dirty="0"/>
          </a:p>
          <a:p>
            <a:r>
              <a:rPr lang="en-AU" dirty="0">
                <a:latin typeface="Nunito Sans Bold" panose="00000800000000000000" pitchFamily="2" charset="0"/>
              </a:rPr>
              <a:t>Recruitment = </a:t>
            </a:r>
            <a:r>
              <a:rPr lang="en-AU" dirty="0"/>
              <a:t>friendly people welcoming new faces with good sharing of information.</a:t>
            </a:r>
          </a:p>
        </p:txBody>
      </p:sp>
    </p:spTree>
    <p:extLst>
      <p:ext uri="{BB962C8B-B14F-4D97-AF65-F5344CB8AC3E}">
        <p14:creationId xmlns:p14="http://schemas.microsoft.com/office/powerpoint/2010/main" val="192553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E10E-CAE6-C385-2128-D1E1B8200E60}"/>
              </a:ext>
            </a:extLst>
          </p:cNvPr>
          <p:cNvSpPr>
            <a:spLocks noGrp="1"/>
          </p:cNvSpPr>
          <p:nvPr>
            <p:ph type="ctrTitle"/>
          </p:nvPr>
        </p:nvSpPr>
        <p:spPr>
          <a:xfrm>
            <a:off x="342900" y="2029300"/>
            <a:ext cx="8458200" cy="1102519"/>
          </a:xfrm>
        </p:spPr>
        <p:txBody>
          <a:bodyPr>
            <a:noAutofit/>
          </a:bodyPr>
          <a:lstStyle/>
          <a:p>
            <a:pPr algn="ctr"/>
            <a:r>
              <a:rPr lang="en-AU" sz="5000" dirty="0"/>
              <a:t>Retention = </a:t>
            </a:r>
            <a:br>
              <a:rPr lang="en-AU" sz="5000" dirty="0"/>
            </a:br>
            <a:r>
              <a:rPr lang="en-AU" sz="5000" dirty="0"/>
              <a:t>Quality Programming with Good Communication</a:t>
            </a:r>
            <a:endParaRPr lang="en-US" sz="5000" dirty="0"/>
          </a:p>
        </p:txBody>
      </p:sp>
    </p:spTree>
    <p:extLst>
      <p:ext uri="{BB962C8B-B14F-4D97-AF65-F5344CB8AC3E}">
        <p14:creationId xmlns:p14="http://schemas.microsoft.com/office/powerpoint/2010/main" val="13715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396815" y="832493"/>
            <a:ext cx="8229600" cy="857250"/>
          </a:xfrm>
        </p:spPr>
        <p:txBody>
          <a:bodyPr/>
          <a:lstStyle/>
          <a:p>
            <a:r>
              <a:rPr lang="en-US" dirty="0"/>
              <a:t>M</a:t>
            </a:r>
            <a:r>
              <a:rPr lang="en-AU" dirty="0" err="1"/>
              <a:t>easurements</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396816" y="1826665"/>
            <a:ext cx="6645348" cy="3394472"/>
          </a:xfrm>
        </p:spPr>
        <p:txBody>
          <a:bodyPr>
            <a:normAutofit/>
          </a:bodyPr>
          <a:lstStyle/>
          <a:p>
            <a:pPr marL="0" indent="0">
              <a:buNone/>
            </a:pPr>
            <a:r>
              <a:rPr lang="en-AU" dirty="0"/>
              <a:t>Median length of membership</a:t>
            </a:r>
          </a:p>
          <a:p>
            <a:pPr marL="0" indent="0">
              <a:buNone/>
            </a:pPr>
            <a:endParaRPr lang="en-AU" sz="1000" dirty="0"/>
          </a:p>
          <a:p>
            <a:pPr marL="0" indent="0">
              <a:buNone/>
            </a:pPr>
            <a:r>
              <a:rPr lang="en-AU" dirty="0"/>
              <a:t>What prompts members to leave?</a:t>
            </a:r>
          </a:p>
          <a:p>
            <a:pPr marL="0" indent="0">
              <a:buNone/>
            </a:pPr>
            <a:r>
              <a:rPr lang="en-AU" dirty="0"/>
              <a:t>How can we keep them longer?</a:t>
            </a:r>
          </a:p>
        </p:txBody>
      </p:sp>
    </p:spTree>
    <p:extLst>
      <p:ext uri="{BB962C8B-B14F-4D97-AF65-F5344CB8AC3E}">
        <p14:creationId xmlns:p14="http://schemas.microsoft.com/office/powerpoint/2010/main" val="50557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663178"/>
            <a:ext cx="8229600" cy="857250"/>
          </a:xfrm>
        </p:spPr>
        <p:txBody>
          <a:bodyPr/>
          <a:lstStyle/>
          <a:p>
            <a:r>
              <a:rPr lang="en-AU" dirty="0"/>
              <a:t>Median by Section</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657350"/>
            <a:ext cx="6645348" cy="3394472"/>
          </a:xfrm>
        </p:spPr>
        <p:txBody>
          <a:bodyPr>
            <a:normAutofit/>
          </a:bodyPr>
          <a:lstStyle/>
          <a:p>
            <a:pPr>
              <a:lnSpc>
                <a:spcPct val="110000"/>
              </a:lnSpc>
            </a:pPr>
            <a:r>
              <a:rPr lang="en-AU" dirty="0">
                <a:latin typeface="Nunito Sans Bold" panose="00000800000000000000" pitchFamily="2" charset="0"/>
              </a:rPr>
              <a:t>Joey Scouts = </a:t>
            </a:r>
            <a:r>
              <a:rPr lang="en-AU" dirty="0"/>
              <a:t>0.9 years</a:t>
            </a:r>
          </a:p>
          <a:p>
            <a:pPr>
              <a:lnSpc>
                <a:spcPct val="110000"/>
              </a:lnSpc>
            </a:pPr>
            <a:r>
              <a:rPr lang="en-AU" dirty="0">
                <a:latin typeface="Nunito Sans Bold" panose="00000800000000000000" pitchFamily="2" charset="0"/>
              </a:rPr>
              <a:t>Cub Scouts = </a:t>
            </a:r>
            <a:r>
              <a:rPr lang="en-AU" dirty="0"/>
              <a:t>1.6 years</a:t>
            </a:r>
          </a:p>
          <a:p>
            <a:pPr>
              <a:lnSpc>
                <a:spcPct val="110000"/>
              </a:lnSpc>
            </a:pPr>
            <a:r>
              <a:rPr lang="en-AU" dirty="0">
                <a:latin typeface="Nunito Sans Bold" panose="00000800000000000000" pitchFamily="2" charset="0"/>
              </a:rPr>
              <a:t>Scouts = </a:t>
            </a:r>
            <a:r>
              <a:rPr lang="en-AU" dirty="0"/>
              <a:t>3.5 years</a:t>
            </a:r>
          </a:p>
          <a:p>
            <a:pPr>
              <a:lnSpc>
                <a:spcPct val="110000"/>
              </a:lnSpc>
            </a:pPr>
            <a:r>
              <a:rPr lang="en-AU" dirty="0">
                <a:latin typeface="Nunito Sans Bold" panose="00000800000000000000" pitchFamily="2" charset="0"/>
              </a:rPr>
              <a:t>Venturers = </a:t>
            </a:r>
            <a:r>
              <a:rPr lang="en-AU" dirty="0"/>
              <a:t>6.5 years</a:t>
            </a:r>
          </a:p>
          <a:p>
            <a:pPr>
              <a:lnSpc>
                <a:spcPct val="110000"/>
              </a:lnSpc>
            </a:pPr>
            <a:r>
              <a:rPr lang="en-AU" dirty="0">
                <a:latin typeface="Nunito Sans Bold" panose="00000800000000000000" pitchFamily="2" charset="0"/>
              </a:rPr>
              <a:t>Rovers = </a:t>
            </a:r>
            <a:r>
              <a:rPr lang="en-AU" dirty="0"/>
              <a:t>10 years</a:t>
            </a:r>
          </a:p>
          <a:p>
            <a:pPr>
              <a:lnSpc>
                <a:spcPct val="110000"/>
              </a:lnSpc>
            </a:pPr>
            <a:r>
              <a:rPr lang="en-AU" dirty="0">
                <a:latin typeface="Nunito Sans Bold" panose="00000800000000000000" pitchFamily="2" charset="0"/>
              </a:rPr>
              <a:t>Overall = </a:t>
            </a:r>
            <a:r>
              <a:rPr lang="en-AU" dirty="0"/>
              <a:t>2.1 years</a:t>
            </a:r>
          </a:p>
        </p:txBody>
      </p:sp>
    </p:spTree>
    <p:extLst>
      <p:ext uri="{BB962C8B-B14F-4D97-AF65-F5344CB8AC3E}">
        <p14:creationId xmlns:p14="http://schemas.microsoft.com/office/powerpoint/2010/main" val="237639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473398"/>
            <a:ext cx="8229600" cy="857250"/>
          </a:xfrm>
        </p:spPr>
        <p:txBody>
          <a:bodyPr/>
          <a:lstStyle/>
          <a:p>
            <a:r>
              <a:rPr lang="en-AU" dirty="0"/>
              <a:t>Median by Region</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467570"/>
            <a:ext cx="3458094" cy="3394472"/>
          </a:xfrm>
        </p:spPr>
        <p:txBody>
          <a:bodyPr>
            <a:normAutofit/>
          </a:bodyPr>
          <a:lstStyle/>
          <a:p>
            <a:pPr marL="0" indent="0">
              <a:lnSpc>
                <a:spcPct val="110000"/>
              </a:lnSpc>
              <a:buNone/>
            </a:pPr>
            <a:r>
              <a:rPr lang="en-AU" dirty="0">
                <a:latin typeface="Nunito Sans Bold" panose="00000800000000000000" pitchFamily="2" charset="0"/>
              </a:rPr>
              <a:t>Bays = </a:t>
            </a:r>
            <a:r>
              <a:rPr lang="en-AU" dirty="0"/>
              <a:t>2y, 2m</a:t>
            </a:r>
          </a:p>
          <a:p>
            <a:pPr marL="0" indent="0">
              <a:lnSpc>
                <a:spcPct val="110000"/>
              </a:lnSpc>
              <a:buNone/>
            </a:pPr>
            <a:r>
              <a:rPr lang="en-AU" dirty="0">
                <a:latin typeface="Nunito Sans Bold" panose="00000800000000000000" pitchFamily="2" charset="0"/>
              </a:rPr>
              <a:t>Gippsland = </a:t>
            </a:r>
            <a:r>
              <a:rPr lang="en-AU" dirty="0"/>
              <a:t>2y, 1m</a:t>
            </a:r>
          </a:p>
          <a:p>
            <a:pPr marL="0" indent="0">
              <a:lnSpc>
                <a:spcPct val="110000"/>
              </a:lnSpc>
              <a:buNone/>
            </a:pPr>
            <a:r>
              <a:rPr lang="en-AU" dirty="0">
                <a:latin typeface="Nunito Sans Bold" panose="00000800000000000000" pitchFamily="2" charset="0"/>
              </a:rPr>
              <a:t>Geelong = </a:t>
            </a:r>
            <a:r>
              <a:rPr lang="en-AU" dirty="0"/>
              <a:t>2y, 1m</a:t>
            </a:r>
          </a:p>
          <a:p>
            <a:pPr marL="0" indent="0">
              <a:lnSpc>
                <a:spcPct val="110000"/>
              </a:lnSpc>
              <a:buNone/>
            </a:pPr>
            <a:r>
              <a:rPr lang="en-AU" dirty="0" err="1">
                <a:latin typeface="Nunito Sans Bold" panose="00000800000000000000" pitchFamily="2" charset="0"/>
              </a:rPr>
              <a:t>Lerderderg</a:t>
            </a:r>
            <a:r>
              <a:rPr lang="en-AU" dirty="0">
                <a:latin typeface="Nunito Sans Bold" panose="00000800000000000000" pitchFamily="2" charset="0"/>
              </a:rPr>
              <a:t> = </a:t>
            </a:r>
            <a:r>
              <a:rPr lang="en-AU" dirty="0"/>
              <a:t>2y, 1m</a:t>
            </a:r>
          </a:p>
          <a:p>
            <a:pPr marL="0" indent="0">
              <a:lnSpc>
                <a:spcPct val="110000"/>
              </a:lnSpc>
              <a:buNone/>
            </a:pPr>
            <a:r>
              <a:rPr lang="en-AU" dirty="0">
                <a:latin typeface="Nunito Sans Bold" panose="00000800000000000000" pitchFamily="2" charset="0"/>
              </a:rPr>
              <a:t>Loddon Mallee = </a:t>
            </a:r>
            <a:r>
              <a:rPr lang="en-AU" dirty="0"/>
              <a:t>2y</a:t>
            </a:r>
          </a:p>
          <a:p>
            <a:pPr marL="0" indent="0">
              <a:lnSpc>
                <a:spcPct val="110000"/>
              </a:lnSpc>
              <a:buNone/>
            </a:pPr>
            <a:r>
              <a:rPr lang="en-AU" dirty="0">
                <a:latin typeface="Nunito Sans Bold" panose="00000800000000000000" pitchFamily="2" charset="0"/>
              </a:rPr>
              <a:t>Melbourne = </a:t>
            </a:r>
            <a:r>
              <a:rPr lang="en-AU" dirty="0"/>
              <a:t>2y</a:t>
            </a:r>
          </a:p>
        </p:txBody>
      </p:sp>
      <p:sp>
        <p:nvSpPr>
          <p:cNvPr id="4" name="Content Placeholder 2">
            <a:extLst>
              <a:ext uri="{FF2B5EF4-FFF2-40B4-BE49-F238E27FC236}">
                <a16:creationId xmlns:a16="http://schemas.microsoft.com/office/drawing/2014/main" id="{B7D6182D-0477-7B38-6130-1066527A82A8}"/>
              </a:ext>
            </a:extLst>
          </p:cNvPr>
          <p:cNvSpPr txBox="1">
            <a:spLocks/>
          </p:cNvSpPr>
          <p:nvPr/>
        </p:nvSpPr>
        <p:spPr>
          <a:xfrm>
            <a:off x="3776749" y="1467570"/>
            <a:ext cx="3805869"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6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6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AU" dirty="0">
                <a:latin typeface="Nunito Sans Bold" panose="00000800000000000000" pitchFamily="2" charset="0"/>
              </a:rPr>
              <a:t>Mt Dandenong = </a:t>
            </a:r>
            <a:r>
              <a:rPr lang="en-AU" dirty="0"/>
              <a:t>2y, 2m</a:t>
            </a:r>
          </a:p>
          <a:p>
            <a:pPr marL="0" indent="0">
              <a:buNone/>
            </a:pPr>
            <a:r>
              <a:rPr lang="en-AU" dirty="0">
                <a:latin typeface="Nunito Sans Bold" panose="00000800000000000000" pitchFamily="2" charset="0"/>
              </a:rPr>
              <a:t>Northern = </a:t>
            </a:r>
            <a:r>
              <a:rPr lang="en-AU" dirty="0"/>
              <a:t>2y, 1m</a:t>
            </a:r>
          </a:p>
          <a:p>
            <a:pPr marL="0" indent="0">
              <a:buNone/>
            </a:pPr>
            <a:r>
              <a:rPr lang="en-AU" dirty="0">
                <a:latin typeface="Nunito Sans Bold" panose="00000800000000000000" pitchFamily="2" charset="0"/>
              </a:rPr>
              <a:t>Plenty Valley = </a:t>
            </a:r>
            <a:r>
              <a:rPr lang="en-AU" dirty="0"/>
              <a:t>2y, 1m</a:t>
            </a:r>
          </a:p>
          <a:p>
            <a:pPr marL="0" indent="0">
              <a:buNone/>
            </a:pPr>
            <a:r>
              <a:rPr lang="en-AU" dirty="0">
                <a:latin typeface="Nunito Sans Bold" panose="00000800000000000000" pitchFamily="2" charset="0"/>
              </a:rPr>
              <a:t>West Coast = </a:t>
            </a:r>
            <a:r>
              <a:rPr lang="en-AU" dirty="0"/>
              <a:t>2y, 1m</a:t>
            </a:r>
          </a:p>
          <a:p>
            <a:pPr marL="0" indent="0">
              <a:buNone/>
            </a:pPr>
            <a:r>
              <a:rPr lang="en-AU" dirty="0">
                <a:latin typeface="Nunito Sans Bold" panose="00000800000000000000" pitchFamily="2" charset="0"/>
              </a:rPr>
              <a:t>Western = </a:t>
            </a:r>
            <a:r>
              <a:rPr lang="en-AU" dirty="0"/>
              <a:t>2y, 1m</a:t>
            </a:r>
          </a:p>
        </p:txBody>
      </p:sp>
    </p:spTree>
    <p:extLst>
      <p:ext uri="{BB962C8B-B14F-4D97-AF65-F5344CB8AC3E}">
        <p14:creationId xmlns:p14="http://schemas.microsoft.com/office/powerpoint/2010/main" val="174705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827078"/>
            <a:ext cx="8229600" cy="857250"/>
          </a:xfrm>
        </p:spPr>
        <p:txBody>
          <a:bodyPr/>
          <a:lstStyle/>
          <a:p>
            <a:r>
              <a:rPr lang="en-AU" dirty="0"/>
              <a:t>Measurements</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821250"/>
            <a:ext cx="5220392" cy="3394472"/>
          </a:xfrm>
        </p:spPr>
        <p:txBody>
          <a:bodyPr>
            <a:normAutofit/>
          </a:bodyPr>
          <a:lstStyle/>
          <a:p>
            <a:pPr marL="0" indent="0">
              <a:buNone/>
            </a:pPr>
            <a:r>
              <a:rPr lang="en-AU" dirty="0">
                <a:latin typeface="Nunito Sans Bold" panose="00000800000000000000" pitchFamily="2" charset="0"/>
              </a:rPr>
              <a:t>Churn = </a:t>
            </a:r>
            <a:r>
              <a:rPr lang="en-AU" dirty="0"/>
              <a:t>members who join AND leave within one census year.</a:t>
            </a:r>
          </a:p>
          <a:p>
            <a:pPr marL="0" indent="0">
              <a:buNone/>
            </a:pPr>
            <a:endParaRPr lang="en-AU" sz="1000" dirty="0"/>
          </a:p>
          <a:p>
            <a:pPr marL="0" indent="0">
              <a:buNone/>
            </a:pPr>
            <a:r>
              <a:rPr lang="en-AU" dirty="0"/>
              <a:t>What causes it?</a:t>
            </a:r>
          </a:p>
          <a:p>
            <a:pPr marL="0" indent="0">
              <a:buNone/>
            </a:pPr>
            <a:r>
              <a:rPr lang="en-AU" dirty="0"/>
              <a:t>How can we improve it?</a:t>
            </a:r>
          </a:p>
        </p:txBody>
      </p:sp>
    </p:spTree>
    <p:extLst>
      <p:ext uri="{BB962C8B-B14F-4D97-AF65-F5344CB8AC3E}">
        <p14:creationId xmlns:p14="http://schemas.microsoft.com/office/powerpoint/2010/main" val="335976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a:extLst>
              <a:ext uri="{FF2B5EF4-FFF2-40B4-BE49-F238E27FC236}">
                <a16:creationId xmlns:a16="http://schemas.microsoft.com/office/drawing/2014/main" id="{FF967353-84E6-5413-9E65-A67D2DED5910}"/>
              </a:ext>
            </a:extLst>
          </p:cNvPr>
          <p:cNvGraphicFramePr>
            <a:graphicFrameLocks noGrp="1"/>
          </p:cNvGraphicFramePr>
          <p:nvPr>
            <p:ph type="pic" idx="1"/>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753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645925"/>
            <a:ext cx="8229600" cy="857250"/>
          </a:xfrm>
        </p:spPr>
        <p:txBody>
          <a:bodyPr/>
          <a:lstStyle/>
          <a:p>
            <a:r>
              <a:rPr lang="en-AU" dirty="0"/>
              <a:t>Measurements</a:t>
            </a:r>
            <a:endParaRPr lang="en-US" dirty="0"/>
          </a:p>
        </p:txBody>
      </p:sp>
      <p:sp>
        <p:nvSpPr>
          <p:cNvPr id="3" name="Content Placeholder 2">
            <a:extLst>
              <a:ext uri="{FF2B5EF4-FFF2-40B4-BE49-F238E27FC236}">
                <a16:creationId xmlns:a16="http://schemas.microsoft.com/office/drawing/2014/main" id="{0E615699-3D5C-F753-345E-404DA1A7CF0E}"/>
              </a:ext>
            </a:extLst>
          </p:cNvPr>
          <p:cNvSpPr>
            <a:spLocks noGrp="1"/>
          </p:cNvSpPr>
          <p:nvPr>
            <p:ph sz="half" idx="1"/>
          </p:nvPr>
        </p:nvSpPr>
        <p:spPr>
          <a:xfrm>
            <a:off x="457201" y="1640097"/>
            <a:ext cx="6874624" cy="3394472"/>
          </a:xfrm>
        </p:spPr>
        <p:txBody>
          <a:bodyPr>
            <a:normAutofit/>
          </a:bodyPr>
          <a:lstStyle/>
          <a:p>
            <a:pPr marL="0" indent="0">
              <a:buNone/>
            </a:pPr>
            <a:r>
              <a:rPr lang="en-AU" dirty="0">
                <a:latin typeface="Nunito Sans Bold" panose="00000800000000000000" pitchFamily="2" charset="0"/>
              </a:rPr>
              <a:t>Linking = </a:t>
            </a:r>
            <a:r>
              <a:rPr lang="en-AU" dirty="0"/>
              <a:t>members who drop off</a:t>
            </a:r>
            <a:br>
              <a:rPr lang="en-AU" dirty="0"/>
            </a:br>
            <a:r>
              <a:rPr lang="en-AU" dirty="0"/>
              <a:t>between Sections.</a:t>
            </a:r>
          </a:p>
          <a:p>
            <a:pPr marL="0" indent="0">
              <a:buNone/>
            </a:pPr>
            <a:endParaRPr lang="en-AU" sz="1000" dirty="0"/>
          </a:p>
          <a:p>
            <a:pPr marL="0" indent="0">
              <a:buNone/>
            </a:pPr>
            <a:r>
              <a:rPr lang="en-AU" dirty="0"/>
              <a:t>What causes it?</a:t>
            </a:r>
          </a:p>
          <a:p>
            <a:pPr marL="0" indent="0">
              <a:buNone/>
            </a:pPr>
            <a:r>
              <a:rPr lang="en-AU" dirty="0"/>
              <a:t>How can we improve it?</a:t>
            </a:r>
          </a:p>
        </p:txBody>
      </p:sp>
    </p:spTree>
    <p:extLst>
      <p:ext uri="{BB962C8B-B14F-4D97-AF65-F5344CB8AC3E}">
        <p14:creationId xmlns:p14="http://schemas.microsoft.com/office/powerpoint/2010/main" val="381468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a:extLst>
              <a:ext uri="{FF2B5EF4-FFF2-40B4-BE49-F238E27FC236}">
                <a16:creationId xmlns:a16="http://schemas.microsoft.com/office/drawing/2014/main" id="{3FE5333A-07E8-4D1F-9B19-9D7C4C3241D4}"/>
              </a:ext>
            </a:extLst>
          </p:cNvPr>
          <p:cNvGraphicFramePr>
            <a:graphicFrameLocks noGrp="1"/>
          </p:cNvGraphicFramePr>
          <p:nvPr>
            <p:ph type="pic" idx="1"/>
          </p:nvPr>
        </p:nvGraphicFramePr>
        <p:xfrm>
          <a:off x="0" y="0"/>
          <a:ext cx="9144000" cy="5143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6459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808</Words>
  <Application>Microsoft Office PowerPoint</Application>
  <PresentationFormat>On-screen Show (16:9)</PresentationFormat>
  <Paragraphs>116</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Nunito Sans</vt:lpstr>
      <vt:lpstr>Nunito Sans Black</vt:lpstr>
      <vt:lpstr>Nunito Sans Bold</vt:lpstr>
      <vt:lpstr>Nunito Sans Light</vt:lpstr>
      <vt:lpstr>Office Theme</vt:lpstr>
      <vt:lpstr>Recruitment + Retention = Growth</vt:lpstr>
      <vt:lpstr>Retention =  Quality Programming with Good Communication</vt:lpstr>
      <vt:lpstr>Measurements</vt:lpstr>
      <vt:lpstr>Median by Section</vt:lpstr>
      <vt:lpstr>Median by Region</vt:lpstr>
      <vt:lpstr>Measurements</vt:lpstr>
      <vt:lpstr>PowerPoint Presentation</vt:lpstr>
      <vt:lpstr>Measurements</vt:lpstr>
      <vt:lpstr>PowerPoint Presentation</vt:lpstr>
      <vt:lpstr>Recruitment = Conversion</vt:lpstr>
      <vt:lpstr>Recruitment</vt:lpstr>
      <vt:lpstr>Recruitment</vt:lpstr>
      <vt:lpstr>What is stopping the conversion?</vt:lpstr>
      <vt:lpstr>PowerPoint Presentation</vt:lpstr>
      <vt:lpstr>Enquiry</vt:lpstr>
      <vt:lpstr>Trialling</vt:lpstr>
      <vt:lpstr>Joining</vt:lpstr>
      <vt:lpstr>Summary</vt:lpstr>
    </vt:vector>
  </TitlesOfParts>
  <Company>Scouts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Freya Docherty</dc:creator>
  <cp:lastModifiedBy>Sarah Gray</cp:lastModifiedBy>
  <cp:revision>39</cp:revision>
  <dcterms:created xsi:type="dcterms:W3CDTF">2019-02-14T04:33:49Z</dcterms:created>
  <dcterms:modified xsi:type="dcterms:W3CDTF">2024-02-12T23:01:12Z</dcterms:modified>
</cp:coreProperties>
</file>