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329" r:id="rId3"/>
    <p:sldId id="330" r:id="rId4"/>
    <p:sldId id="331" r:id="rId5"/>
    <p:sldId id="274" r:id="rId6"/>
    <p:sldId id="332" r:id="rId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160"/>
    <a:srgbClr val="0E234A"/>
    <a:srgbClr val="0D2349"/>
    <a:srgbClr val="0F244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94" autoAdjust="0"/>
    <p:restoredTop sz="92645" autoAdjust="0"/>
  </p:normalViewPr>
  <p:slideViewPr>
    <p:cSldViewPr snapToGrid="0" snapToObjects="1" showGuides="1">
      <p:cViewPr varScale="1">
        <p:scale>
          <a:sx n="104" d="100"/>
          <a:sy n="104" d="100"/>
        </p:scale>
        <p:origin x="1027" y="7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E483A5-CEBC-8544-86CE-A2FD51EBD1FA}" type="datetimeFigureOut">
              <a:rPr lang="en-US" smtClean="0"/>
              <a:t>2/13/2024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AFC7F7-2C4C-5E49-A596-28463370DFA5}" type="slidenum">
              <a:rPr lang="en-US" smtClean="0"/>
              <a:t>‹#›</a:t>
            </a:fld>
            <a:endParaRPr lang="en-US"/>
          </a:p>
        </p:txBody>
      </p:sp>
    </p:spTree>
    <p:extLst>
      <p:ext uri="{BB962C8B-B14F-4D97-AF65-F5344CB8AC3E}">
        <p14:creationId xmlns:p14="http://schemas.microsoft.com/office/powerpoint/2010/main" val="2364952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Over the next 6 months, we will be providing training on the use of Scouts Terrain.</a:t>
            </a:r>
          </a:p>
          <a:p>
            <a:endParaRPr lang="en-AU" dirty="0"/>
          </a:p>
        </p:txBody>
      </p:sp>
      <p:sp>
        <p:nvSpPr>
          <p:cNvPr id="4" name="Slide Number Placeholder 3"/>
          <p:cNvSpPr>
            <a:spLocks noGrp="1"/>
          </p:cNvSpPr>
          <p:nvPr>
            <p:ph type="sldNum" sz="quarter" idx="5"/>
          </p:nvPr>
        </p:nvSpPr>
        <p:spPr/>
        <p:txBody>
          <a:bodyPr/>
          <a:lstStyle/>
          <a:p>
            <a:fld id="{21AFC7F7-2C4C-5E49-A596-28463370DFA5}" type="slidenum">
              <a:rPr lang="en-US" smtClean="0"/>
              <a:t>1</a:t>
            </a:fld>
            <a:endParaRPr lang="en-US"/>
          </a:p>
        </p:txBody>
      </p:sp>
    </p:spTree>
    <p:extLst>
      <p:ext uri="{BB962C8B-B14F-4D97-AF65-F5344CB8AC3E}">
        <p14:creationId xmlns:p14="http://schemas.microsoft.com/office/powerpoint/2010/main" val="1731103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With better data about local programming, including attendance, Scouts Victoria can better support the needs of our organisation. We can’t provide better support to problems that we don’t have full context to. </a:t>
            </a:r>
          </a:p>
          <a:p>
            <a:endParaRPr lang="en-AU" dirty="0"/>
          </a:p>
        </p:txBody>
      </p:sp>
      <p:sp>
        <p:nvSpPr>
          <p:cNvPr id="4" name="Slide Number Placeholder 3"/>
          <p:cNvSpPr>
            <a:spLocks noGrp="1"/>
          </p:cNvSpPr>
          <p:nvPr>
            <p:ph type="sldNum" sz="quarter" idx="5"/>
          </p:nvPr>
        </p:nvSpPr>
        <p:spPr/>
        <p:txBody>
          <a:bodyPr/>
          <a:lstStyle/>
          <a:p>
            <a:fld id="{21AFC7F7-2C4C-5E49-A596-28463370DFA5}" type="slidenum">
              <a:rPr lang="en-US" smtClean="0"/>
              <a:t>3</a:t>
            </a:fld>
            <a:endParaRPr lang="en-US"/>
          </a:p>
        </p:txBody>
      </p:sp>
    </p:spTree>
    <p:extLst>
      <p:ext uri="{BB962C8B-B14F-4D97-AF65-F5344CB8AC3E}">
        <p14:creationId xmlns:p14="http://schemas.microsoft.com/office/powerpoint/2010/main" val="3784798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We’re asking for an open mind.</a:t>
            </a:r>
          </a:p>
          <a:p>
            <a:r>
              <a:rPr lang="en-AU" dirty="0"/>
              <a:t>Our Terrain roll out was interrupted by COVID, nobody has mental space for new technology then.</a:t>
            </a:r>
          </a:p>
          <a:p>
            <a:r>
              <a:rPr lang="en-AU" dirty="0"/>
              <a:t>And there was no training.</a:t>
            </a:r>
          </a:p>
          <a:p>
            <a:r>
              <a:rPr lang="en-AU" dirty="0"/>
              <a:t>There have been changes to the platform, plus the addition of </a:t>
            </a:r>
            <a:r>
              <a:rPr lang="en-AU" dirty="0" err="1"/>
              <a:t>Topo</a:t>
            </a:r>
            <a:r>
              <a:rPr lang="en-AU" dirty="0"/>
              <a:t>, and we’ll run training.</a:t>
            </a:r>
          </a:p>
          <a:p>
            <a:r>
              <a:rPr lang="en-AU" dirty="0"/>
              <a:t>That's what we learned in Cubs and it still holds true for adults.</a:t>
            </a:r>
          </a:p>
        </p:txBody>
      </p:sp>
      <p:sp>
        <p:nvSpPr>
          <p:cNvPr id="4" name="Slide Number Placeholder 3"/>
          <p:cNvSpPr>
            <a:spLocks noGrp="1"/>
          </p:cNvSpPr>
          <p:nvPr>
            <p:ph type="sldNum" sz="quarter" idx="5"/>
          </p:nvPr>
        </p:nvSpPr>
        <p:spPr/>
        <p:txBody>
          <a:bodyPr/>
          <a:lstStyle/>
          <a:p>
            <a:fld id="{21AFC7F7-2C4C-5E49-A596-28463370DFA5}" type="slidenum">
              <a:rPr lang="en-US" smtClean="0"/>
              <a:t>4</a:t>
            </a:fld>
            <a:endParaRPr lang="en-US"/>
          </a:p>
        </p:txBody>
      </p:sp>
    </p:spTree>
    <p:extLst>
      <p:ext uri="{BB962C8B-B14F-4D97-AF65-F5344CB8AC3E}">
        <p14:creationId xmlns:p14="http://schemas.microsoft.com/office/powerpoint/2010/main" val="8800927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normAutofit/>
          </a:bodyPr>
          <a:lstStyle>
            <a:lvl1pPr>
              <a:defRPr sz="4000">
                <a:solidFill>
                  <a:schemeClr val="bg1"/>
                </a:solidFill>
              </a:defRPr>
            </a:lvl1pPr>
          </a:lstStyle>
          <a:p>
            <a:r>
              <a:rPr lang="en-AU" dirty="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pic>
        <p:nvPicPr>
          <p:cNvPr id="4" name="Picture 3" descr="Scouts_VIC_Master_Vert_FullCol_Rev_CMY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10833" y="4003842"/>
            <a:ext cx="933167" cy="1139658"/>
          </a:xfrm>
          <a:prstGeom prst="rect">
            <a:avLst/>
          </a:prstGeom>
        </p:spPr>
      </p:pic>
    </p:spTree>
    <p:extLst>
      <p:ext uri="{BB962C8B-B14F-4D97-AF65-F5344CB8AC3E}">
        <p14:creationId xmlns:p14="http://schemas.microsoft.com/office/powerpoint/2010/main" val="2927565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0031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AU" dirty="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pic>
        <p:nvPicPr>
          <p:cNvPr id="5" name="Picture 4" descr="Scouts_VIC_Master_Vert_FullCol_Rev_CMY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0833" y="4003842"/>
            <a:ext cx="933167" cy="1139658"/>
          </a:xfrm>
          <a:prstGeom prst="rect">
            <a:avLst/>
          </a:prstGeom>
        </p:spPr>
      </p:pic>
    </p:spTree>
    <p:extLst>
      <p:ext uri="{BB962C8B-B14F-4D97-AF65-F5344CB8AC3E}">
        <p14:creationId xmlns:p14="http://schemas.microsoft.com/office/powerpoint/2010/main" val="2379496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noAutofit/>
          </a:bodyPr>
          <a:lstStyle>
            <a:lvl1pPr algn="l">
              <a:defRPr sz="3200" b="1" cap="all">
                <a:solidFill>
                  <a:schemeClr val="bg1"/>
                </a:solidFill>
              </a:defRPr>
            </a:lvl1pPr>
          </a:lstStyle>
          <a:p>
            <a:r>
              <a:rPr lang="en-AU" dirty="0"/>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bg1">
                    <a:lumMod val="8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pic>
        <p:nvPicPr>
          <p:cNvPr id="5" name="Picture 4" descr="Scouts_VIC_Master_Vert_FullCol_Rev_CMY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10833" y="4003842"/>
            <a:ext cx="933167" cy="1139658"/>
          </a:xfrm>
          <a:prstGeom prst="rect">
            <a:avLst/>
          </a:prstGeom>
        </p:spPr>
      </p:pic>
    </p:spTree>
    <p:extLst>
      <p:ext uri="{BB962C8B-B14F-4D97-AF65-F5344CB8AC3E}">
        <p14:creationId xmlns:p14="http://schemas.microsoft.com/office/powerpoint/2010/main" val="1198204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a:lvl1pPr>
          </a:lstStyle>
          <a:p>
            <a:r>
              <a:rPr lang="en-AU" dirty="0"/>
              <a:t>Click to edit Master title style</a:t>
            </a:r>
            <a:endParaRPr lang="en-US" dirty="0"/>
          </a:p>
        </p:txBody>
      </p:sp>
      <p:sp>
        <p:nvSpPr>
          <p:cNvPr id="3" name="Content Placeholder 2"/>
          <p:cNvSpPr>
            <a:spLocks noGrp="1"/>
          </p:cNvSpPr>
          <p:nvPr>
            <p:ph sz="half" idx="1"/>
          </p:nvPr>
        </p:nvSpPr>
        <p:spPr>
          <a:xfrm>
            <a:off x="457200" y="1200151"/>
            <a:ext cx="6104585" cy="3394472"/>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pic>
        <p:nvPicPr>
          <p:cNvPr id="5" name="Picture 4" descr="Scouts_VIC_Master_Vert_FullCol_Rev_CMY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10833" y="4003842"/>
            <a:ext cx="933167" cy="1139658"/>
          </a:xfrm>
          <a:prstGeom prst="rect">
            <a:avLst/>
          </a:prstGeom>
        </p:spPr>
      </p:pic>
    </p:spTree>
    <p:extLst>
      <p:ext uri="{BB962C8B-B14F-4D97-AF65-F5344CB8AC3E}">
        <p14:creationId xmlns:p14="http://schemas.microsoft.com/office/powerpoint/2010/main" val="1551616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4" name="Content Placeholder 3"/>
          <p:cNvSpPr>
            <a:spLocks noGrp="1"/>
          </p:cNvSpPr>
          <p:nvPr>
            <p:ph sz="half" idx="2"/>
          </p:nvPr>
        </p:nvSpPr>
        <p:spPr>
          <a:xfrm>
            <a:off x="2592964" y="1200151"/>
            <a:ext cx="60938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pic>
        <p:nvPicPr>
          <p:cNvPr id="6" name="Picture 5" descr="Scouts_VIC_Master_Vert_FullCol_Rev_CMY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10833" y="4003842"/>
            <a:ext cx="933167" cy="1139658"/>
          </a:xfrm>
          <a:prstGeom prst="rect">
            <a:avLst/>
          </a:prstGeom>
        </p:spPr>
      </p:pic>
    </p:spTree>
    <p:extLst>
      <p:ext uri="{BB962C8B-B14F-4D97-AF65-F5344CB8AC3E}">
        <p14:creationId xmlns:p14="http://schemas.microsoft.com/office/powerpoint/2010/main" val="2690070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AU"/>
              <a:t>Click to edit Master title style</a:t>
            </a:r>
            <a:endParaRPr lang="en-US"/>
          </a:p>
        </p:txBody>
      </p:sp>
      <p:pic>
        <p:nvPicPr>
          <p:cNvPr id="4" name="Picture 3" descr="Scouts_VIC_Master_Vert_FullCol_Rev_CMY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10833" y="4003842"/>
            <a:ext cx="933167" cy="1139658"/>
          </a:xfrm>
          <a:prstGeom prst="rect">
            <a:avLst/>
          </a:prstGeom>
        </p:spPr>
      </p:pic>
    </p:spTree>
    <p:extLst>
      <p:ext uri="{BB962C8B-B14F-4D97-AF65-F5344CB8AC3E}">
        <p14:creationId xmlns:p14="http://schemas.microsoft.com/office/powerpoint/2010/main" val="164003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Picture Placeholder 2"/>
          <p:cNvSpPr>
            <a:spLocks noGrp="1"/>
          </p:cNvSpPr>
          <p:nvPr>
            <p:ph type="pic" idx="1"/>
          </p:nvPr>
        </p:nvSpPr>
        <p:spPr>
          <a:xfrm>
            <a:off x="1" y="1"/>
            <a:ext cx="9144000" cy="5143500"/>
          </a:xfrm>
          <a:prstGeom prst="rect">
            <a:avLst/>
          </a:prstGeom>
        </p:spPr>
        <p:txBody>
          <a:bodyPr wrap="square" lIns="0" rIns="0" anchor="t"/>
          <a:lstStyle>
            <a:lvl1pPr marL="0" indent="0">
              <a:buNone/>
              <a:defRPr sz="3200">
                <a:latin typeface="Nunito Sans" charset="0"/>
                <a:ea typeface="Nunito Sans" charset="0"/>
                <a:cs typeface="Nunito Sans"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pic>
        <p:nvPicPr>
          <p:cNvPr id="2" name="Picture 1" descr="Scouts_VIC_Master_Vert_FullCol_CMY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0834" y="4003843"/>
            <a:ext cx="933167" cy="1139658"/>
          </a:xfrm>
          <a:prstGeom prst="rect">
            <a:avLst/>
          </a:prstGeom>
        </p:spPr>
      </p:pic>
    </p:spTree>
    <p:extLst>
      <p:ext uri="{BB962C8B-B14F-4D97-AF65-F5344CB8AC3E}">
        <p14:creationId xmlns:p14="http://schemas.microsoft.com/office/powerpoint/2010/main" val="2184133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AU" dirty="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41951395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8" r:id="rId5"/>
    <p:sldLayoutId id="2147483654" r:id="rId6"/>
    <p:sldLayoutId id="2147483655" r:id="rId7"/>
  </p:sldLayoutIdLst>
  <p:txStyles>
    <p:titleStyle>
      <a:lvl1pPr algn="l" defTabSz="457200" rtl="0" eaLnBrk="1" latinLnBrk="0" hangingPunct="1">
        <a:spcBef>
          <a:spcPct val="0"/>
        </a:spcBef>
        <a:buNone/>
        <a:defRPr sz="4000" b="0" i="0" kern="1200">
          <a:solidFill>
            <a:srgbClr val="FFFFFF"/>
          </a:solidFill>
          <a:latin typeface="Nunito Sans Black"/>
          <a:ea typeface="+mj-ea"/>
          <a:cs typeface="Nunito Sans Black"/>
        </a:defRPr>
      </a:lvl1pPr>
    </p:titleStyle>
    <p:bodyStyle>
      <a:lvl1pPr marL="342900" indent="-342900" algn="l" defTabSz="457200" rtl="0" eaLnBrk="1" latinLnBrk="0" hangingPunct="1">
        <a:spcBef>
          <a:spcPct val="20000"/>
        </a:spcBef>
        <a:buFont typeface="Arial"/>
        <a:buChar char="•"/>
        <a:defRPr sz="2800" b="0" i="0" kern="1200">
          <a:solidFill>
            <a:srgbClr val="FFFFFF"/>
          </a:solidFill>
          <a:latin typeface="Nunito Sans Light"/>
          <a:ea typeface="+mn-ea"/>
          <a:cs typeface="Nunito Sans Light"/>
        </a:defRPr>
      </a:lvl1pPr>
      <a:lvl2pPr marL="742950" indent="-285750" algn="l" defTabSz="457200" rtl="0" eaLnBrk="1" latinLnBrk="0" hangingPunct="1">
        <a:spcBef>
          <a:spcPct val="20000"/>
        </a:spcBef>
        <a:buFont typeface="Arial"/>
        <a:buChar char="–"/>
        <a:defRPr sz="2400" b="0" i="0" kern="1200">
          <a:solidFill>
            <a:srgbClr val="FFFFFF"/>
          </a:solidFill>
          <a:latin typeface="Nunito Sans Light"/>
          <a:ea typeface="+mn-ea"/>
          <a:cs typeface="Nunito Sans Light"/>
        </a:defRPr>
      </a:lvl2pPr>
      <a:lvl3pPr marL="1143000" indent="-228600" algn="l" defTabSz="457200" rtl="0" eaLnBrk="1" latinLnBrk="0" hangingPunct="1">
        <a:spcBef>
          <a:spcPct val="20000"/>
        </a:spcBef>
        <a:buFont typeface="Arial"/>
        <a:buChar char="•"/>
        <a:defRPr sz="2000" b="0" i="0" kern="1200">
          <a:solidFill>
            <a:srgbClr val="FFFFFF"/>
          </a:solidFill>
          <a:latin typeface="Nunito Sans Light"/>
          <a:ea typeface="+mn-ea"/>
          <a:cs typeface="Nunito Sans Light"/>
        </a:defRPr>
      </a:lvl3pPr>
      <a:lvl4pPr marL="1600200" indent="-228600" algn="l" defTabSz="457200" rtl="0" eaLnBrk="1" latinLnBrk="0" hangingPunct="1">
        <a:spcBef>
          <a:spcPct val="20000"/>
        </a:spcBef>
        <a:buFont typeface="Arial"/>
        <a:buChar char="–"/>
        <a:defRPr sz="1800" b="0" i="0" kern="1200">
          <a:solidFill>
            <a:srgbClr val="FFFFFF"/>
          </a:solidFill>
          <a:latin typeface="Nunito Sans Light"/>
          <a:ea typeface="+mn-ea"/>
          <a:cs typeface="Nunito Sans Light"/>
        </a:defRPr>
      </a:lvl4pPr>
      <a:lvl5pPr marL="2057400" indent="-228600" algn="l" defTabSz="457200" rtl="0" eaLnBrk="1" latinLnBrk="0" hangingPunct="1">
        <a:spcBef>
          <a:spcPct val="20000"/>
        </a:spcBef>
        <a:buFont typeface="Arial"/>
        <a:buChar char="»"/>
        <a:defRPr sz="1800" b="0" i="0" kern="1200">
          <a:solidFill>
            <a:srgbClr val="FFFFFF"/>
          </a:solidFill>
          <a:latin typeface="Nunito Sans Light"/>
          <a:ea typeface="+mn-ea"/>
          <a:cs typeface="Nunito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4E10E-CAE6-C385-2128-D1E1B8200E60}"/>
              </a:ext>
            </a:extLst>
          </p:cNvPr>
          <p:cNvSpPr>
            <a:spLocks noGrp="1"/>
          </p:cNvSpPr>
          <p:nvPr>
            <p:ph type="ctrTitle"/>
          </p:nvPr>
        </p:nvSpPr>
        <p:spPr>
          <a:xfrm>
            <a:off x="685800" y="2020490"/>
            <a:ext cx="7772400" cy="1102519"/>
          </a:xfrm>
        </p:spPr>
        <p:txBody>
          <a:bodyPr>
            <a:noAutofit/>
          </a:bodyPr>
          <a:lstStyle/>
          <a:p>
            <a:pPr algn="ctr"/>
            <a:r>
              <a:rPr lang="en-AU" sz="5400" dirty="0"/>
              <a:t>Scouts </a:t>
            </a:r>
            <a:r>
              <a:rPr lang="en-AU" sz="5400" dirty="0" err="1">
                <a:latin typeface="Nunito Sans Black" panose="00000A00000000000000" pitchFamily="2" charset="0"/>
                <a:cs typeface="Arial" panose="020B0604020202020204" pitchFamily="34" charset="0"/>
              </a:rPr>
              <a:t>ǀ</a:t>
            </a:r>
            <a:r>
              <a:rPr lang="en-AU" sz="5400" dirty="0">
                <a:latin typeface="Nunito Sans Black" panose="00000A00000000000000" pitchFamily="2" charset="0"/>
                <a:cs typeface="Arial" panose="020B0604020202020204" pitchFamily="34" charset="0"/>
              </a:rPr>
              <a:t> </a:t>
            </a:r>
            <a:r>
              <a:rPr lang="en-AU" sz="5400" dirty="0"/>
              <a:t>Terrain</a:t>
            </a:r>
            <a:endParaRPr lang="en-US" sz="5400" dirty="0"/>
          </a:p>
        </p:txBody>
      </p:sp>
    </p:spTree>
    <p:extLst>
      <p:ext uri="{BB962C8B-B14F-4D97-AF65-F5344CB8AC3E}">
        <p14:creationId xmlns:p14="http://schemas.microsoft.com/office/powerpoint/2010/main" val="1087735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3C768-5020-16A7-358B-D1C1AF278A7C}"/>
              </a:ext>
            </a:extLst>
          </p:cNvPr>
          <p:cNvSpPr>
            <a:spLocks noGrp="1"/>
          </p:cNvSpPr>
          <p:nvPr>
            <p:ph type="title"/>
          </p:nvPr>
        </p:nvSpPr>
        <p:spPr>
          <a:xfrm>
            <a:off x="457200" y="568288"/>
            <a:ext cx="8229600" cy="857250"/>
          </a:xfrm>
        </p:spPr>
        <p:txBody>
          <a:bodyPr/>
          <a:lstStyle/>
          <a:p>
            <a:r>
              <a:rPr lang="en-AU" dirty="0"/>
              <a:t>Scouts </a:t>
            </a:r>
            <a:r>
              <a:rPr lang="en-AU" dirty="0" err="1">
                <a:latin typeface="Nunito Sans Black" panose="00000A00000000000000" pitchFamily="2" charset="0"/>
                <a:cs typeface="Arial" panose="020B0604020202020204" pitchFamily="34" charset="0"/>
              </a:rPr>
              <a:t>ǀ</a:t>
            </a:r>
            <a:r>
              <a:rPr lang="en-AU" dirty="0">
                <a:latin typeface="Nunito Sans Black" panose="00000A00000000000000" pitchFamily="2" charset="0"/>
                <a:cs typeface="Arial" panose="020B0604020202020204" pitchFamily="34" charset="0"/>
              </a:rPr>
              <a:t> </a:t>
            </a:r>
            <a:r>
              <a:rPr lang="en-AU" dirty="0"/>
              <a:t>Terrain</a:t>
            </a:r>
            <a:endParaRPr lang="en-US" dirty="0"/>
          </a:p>
        </p:txBody>
      </p:sp>
      <p:sp>
        <p:nvSpPr>
          <p:cNvPr id="3" name="Content Placeholder 2">
            <a:extLst>
              <a:ext uri="{FF2B5EF4-FFF2-40B4-BE49-F238E27FC236}">
                <a16:creationId xmlns:a16="http://schemas.microsoft.com/office/drawing/2014/main" id="{0E615699-3D5C-F753-345E-404DA1A7CF0E}"/>
              </a:ext>
            </a:extLst>
          </p:cNvPr>
          <p:cNvSpPr>
            <a:spLocks noGrp="1"/>
          </p:cNvSpPr>
          <p:nvPr>
            <p:ph sz="half" idx="1"/>
          </p:nvPr>
        </p:nvSpPr>
        <p:spPr>
          <a:xfrm>
            <a:off x="457201" y="1562460"/>
            <a:ext cx="6645348" cy="3394472"/>
          </a:xfrm>
        </p:spPr>
        <p:txBody>
          <a:bodyPr>
            <a:normAutofit/>
          </a:bodyPr>
          <a:lstStyle/>
          <a:p>
            <a:pPr marL="0" indent="0">
              <a:buNone/>
            </a:pPr>
            <a:r>
              <a:rPr lang="en-AU" dirty="0"/>
              <a:t>Our aim is to have all of our Units doing “basic programming” on Terrain by the end of the financial year.</a:t>
            </a:r>
          </a:p>
        </p:txBody>
      </p:sp>
    </p:spTree>
    <p:extLst>
      <p:ext uri="{BB962C8B-B14F-4D97-AF65-F5344CB8AC3E}">
        <p14:creationId xmlns:p14="http://schemas.microsoft.com/office/powerpoint/2010/main" val="2473505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3C768-5020-16A7-358B-D1C1AF278A7C}"/>
              </a:ext>
            </a:extLst>
          </p:cNvPr>
          <p:cNvSpPr>
            <a:spLocks noGrp="1"/>
          </p:cNvSpPr>
          <p:nvPr>
            <p:ph type="title"/>
          </p:nvPr>
        </p:nvSpPr>
        <p:spPr>
          <a:xfrm>
            <a:off x="457200" y="559661"/>
            <a:ext cx="8229600" cy="857250"/>
          </a:xfrm>
        </p:spPr>
        <p:txBody>
          <a:bodyPr/>
          <a:lstStyle/>
          <a:p>
            <a:r>
              <a:rPr lang="en-AU" dirty="0"/>
              <a:t>Why?</a:t>
            </a:r>
            <a:endParaRPr lang="en-US" dirty="0"/>
          </a:p>
        </p:txBody>
      </p:sp>
      <p:sp>
        <p:nvSpPr>
          <p:cNvPr id="3" name="Content Placeholder 2">
            <a:extLst>
              <a:ext uri="{FF2B5EF4-FFF2-40B4-BE49-F238E27FC236}">
                <a16:creationId xmlns:a16="http://schemas.microsoft.com/office/drawing/2014/main" id="{0E615699-3D5C-F753-345E-404DA1A7CF0E}"/>
              </a:ext>
            </a:extLst>
          </p:cNvPr>
          <p:cNvSpPr>
            <a:spLocks noGrp="1"/>
          </p:cNvSpPr>
          <p:nvPr>
            <p:ph sz="half" idx="1"/>
          </p:nvPr>
        </p:nvSpPr>
        <p:spPr>
          <a:xfrm>
            <a:off x="457201" y="1553833"/>
            <a:ext cx="6645348" cy="3394472"/>
          </a:xfrm>
        </p:spPr>
        <p:txBody>
          <a:bodyPr>
            <a:noAutofit/>
          </a:bodyPr>
          <a:lstStyle/>
          <a:p>
            <a:pPr marL="0" indent="0">
              <a:buNone/>
            </a:pPr>
            <a:r>
              <a:rPr lang="en-AU" dirty="0"/>
              <a:t>We want to support you better.</a:t>
            </a:r>
          </a:p>
          <a:p>
            <a:pPr marL="0" indent="0">
              <a:buNone/>
            </a:pPr>
            <a:endParaRPr lang="en-AU" sz="1000" dirty="0"/>
          </a:p>
          <a:p>
            <a:pPr marL="0" indent="0">
              <a:buNone/>
            </a:pPr>
            <a:r>
              <a:rPr lang="en-AU" dirty="0"/>
              <a:t>If we have more knowledge about what is happening in local Units, then we can provide better support for the organisation.</a:t>
            </a:r>
          </a:p>
        </p:txBody>
      </p:sp>
    </p:spTree>
    <p:extLst>
      <p:ext uri="{BB962C8B-B14F-4D97-AF65-F5344CB8AC3E}">
        <p14:creationId xmlns:p14="http://schemas.microsoft.com/office/powerpoint/2010/main" val="655737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3C768-5020-16A7-358B-D1C1AF278A7C}"/>
              </a:ext>
            </a:extLst>
          </p:cNvPr>
          <p:cNvSpPr>
            <a:spLocks noGrp="1"/>
          </p:cNvSpPr>
          <p:nvPr>
            <p:ph type="title"/>
          </p:nvPr>
        </p:nvSpPr>
        <p:spPr>
          <a:xfrm>
            <a:off x="457200" y="706309"/>
            <a:ext cx="8229600" cy="857250"/>
          </a:xfrm>
        </p:spPr>
        <p:txBody>
          <a:bodyPr/>
          <a:lstStyle/>
          <a:p>
            <a:r>
              <a:rPr lang="en-AU" dirty="0"/>
              <a:t>But I don’t like Terrain…</a:t>
            </a:r>
            <a:endParaRPr lang="en-US" dirty="0"/>
          </a:p>
        </p:txBody>
      </p:sp>
      <p:sp>
        <p:nvSpPr>
          <p:cNvPr id="3" name="Content Placeholder 2">
            <a:extLst>
              <a:ext uri="{FF2B5EF4-FFF2-40B4-BE49-F238E27FC236}">
                <a16:creationId xmlns:a16="http://schemas.microsoft.com/office/drawing/2014/main" id="{0E615699-3D5C-F753-345E-404DA1A7CF0E}"/>
              </a:ext>
            </a:extLst>
          </p:cNvPr>
          <p:cNvSpPr>
            <a:spLocks noGrp="1"/>
          </p:cNvSpPr>
          <p:nvPr>
            <p:ph sz="half" idx="1"/>
          </p:nvPr>
        </p:nvSpPr>
        <p:spPr>
          <a:xfrm>
            <a:off x="457201" y="1700481"/>
            <a:ext cx="6645348" cy="3394472"/>
          </a:xfrm>
        </p:spPr>
        <p:txBody>
          <a:bodyPr>
            <a:normAutofit/>
          </a:bodyPr>
          <a:lstStyle/>
          <a:p>
            <a:pPr marL="0" indent="0">
              <a:buNone/>
            </a:pPr>
            <a:r>
              <a:rPr lang="en-AU" sz="3000" b="1" dirty="0">
                <a:latin typeface="Nunito Sans Bold" panose="00000800000000000000" pitchFamily="2" charset="0"/>
              </a:rPr>
              <a:t>Do Your Best</a:t>
            </a:r>
          </a:p>
          <a:p>
            <a:pPr marL="0" indent="0">
              <a:buNone/>
            </a:pPr>
            <a:r>
              <a:rPr lang="en-AU" dirty="0"/>
              <a:t>It’s better to have a go, look for small improvements, seek support and learn</a:t>
            </a:r>
            <a:br>
              <a:rPr lang="en-AU" dirty="0"/>
            </a:br>
            <a:r>
              <a:rPr lang="en-AU" dirty="0"/>
              <a:t>from each other.</a:t>
            </a:r>
          </a:p>
        </p:txBody>
      </p:sp>
    </p:spTree>
    <p:extLst>
      <p:ext uri="{BB962C8B-B14F-4D97-AF65-F5344CB8AC3E}">
        <p14:creationId xmlns:p14="http://schemas.microsoft.com/office/powerpoint/2010/main" val="303478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3C768-5020-16A7-358B-D1C1AF278A7C}"/>
              </a:ext>
            </a:extLst>
          </p:cNvPr>
          <p:cNvSpPr>
            <a:spLocks noGrp="1"/>
          </p:cNvSpPr>
          <p:nvPr>
            <p:ph type="title"/>
          </p:nvPr>
        </p:nvSpPr>
        <p:spPr>
          <a:xfrm>
            <a:off x="457200" y="369878"/>
            <a:ext cx="8229600" cy="857250"/>
          </a:xfrm>
        </p:spPr>
        <p:txBody>
          <a:bodyPr/>
          <a:lstStyle/>
          <a:p>
            <a:r>
              <a:rPr lang="en-AU" dirty="0"/>
              <a:t>Basic Programming</a:t>
            </a:r>
            <a:endParaRPr lang="en-US" dirty="0"/>
          </a:p>
        </p:txBody>
      </p:sp>
      <p:sp>
        <p:nvSpPr>
          <p:cNvPr id="3" name="Content Placeholder 2">
            <a:extLst>
              <a:ext uri="{FF2B5EF4-FFF2-40B4-BE49-F238E27FC236}">
                <a16:creationId xmlns:a16="http://schemas.microsoft.com/office/drawing/2014/main" id="{0E615699-3D5C-F753-345E-404DA1A7CF0E}"/>
              </a:ext>
            </a:extLst>
          </p:cNvPr>
          <p:cNvSpPr>
            <a:spLocks noGrp="1"/>
          </p:cNvSpPr>
          <p:nvPr>
            <p:ph sz="half" idx="1"/>
          </p:nvPr>
        </p:nvSpPr>
        <p:spPr>
          <a:xfrm>
            <a:off x="457201" y="1200151"/>
            <a:ext cx="6733308" cy="3943349"/>
          </a:xfrm>
        </p:spPr>
        <p:txBody>
          <a:bodyPr>
            <a:normAutofit fontScale="55000" lnSpcReduction="20000"/>
          </a:bodyPr>
          <a:lstStyle/>
          <a:p>
            <a:pPr marL="0" lvl="0" indent="0">
              <a:buNone/>
            </a:pPr>
            <a:r>
              <a:rPr lang="en-AU" sz="4400" b="1" dirty="0">
                <a:latin typeface="Nunito Sans Bold" panose="00000800000000000000" pitchFamily="2" charset="0"/>
              </a:rPr>
              <a:t>Before</a:t>
            </a:r>
          </a:p>
          <a:p>
            <a:pPr lvl="0"/>
            <a:r>
              <a:rPr lang="en-AU" sz="4000" dirty="0"/>
              <a:t>Name and description of the event</a:t>
            </a:r>
          </a:p>
          <a:p>
            <a:pPr lvl="0"/>
            <a:r>
              <a:rPr lang="en-AU" sz="4000" dirty="0"/>
              <a:t>Data and times</a:t>
            </a:r>
          </a:p>
          <a:p>
            <a:pPr lvl="0"/>
            <a:r>
              <a:rPr lang="en-AU" sz="4000" dirty="0"/>
              <a:t>Which Challenge Areas are covered?</a:t>
            </a:r>
          </a:p>
          <a:p>
            <a:pPr lvl="0"/>
            <a:r>
              <a:rPr lang="en-AU" sz="4000" dirty="0"/>
              <a:t>Elements of the Scout Method</a:t>
            </a:r>
          </a:p>
          <a:p>
            <a:pPr lvl="0"/>
            <a:r>
              <a:rPr lang="en-AU" sz="4000" dirty="0"/>
              <a:t>Who is the organiser?</a:t>
            </a:r>
          </a:p>
          <a:p>
            <a:pPr lvl="0"/>
            <a:r>
              <a:rPr lang="en-AU" sz="4000" dirty="0"/>
              <a:t>Which youth are leading or assisting?</a:t>
            </a:r>
          </a:p>
          <a:p>
            <a:pPr lvl="0"/>
            <a:endParaRPr lang="en-AU" sz="4000" dirty="0"/>
          </a:p>
          <a:p>
            <a:pPr marL="0" lvl="0" indent="0">
              <a:buNone/>
            </a:pPr>
            <a:r>
              <a:rPr lang="en-AU" sz="4400" b="1" dirty="0">
                <a:latin typeface="Nunito Sans Bold" panose="00000800000000000000" pitchFamily="2" charset="0"/>
              </a:rPr>
              <a:t>During/After</a:t>
            </a:r>
          </a:p>
          <a:p>
            <a:pPr lvl="0"/>
            <a:r>
              <a:rPr lang="en-AU" sz="4000" dirty="0"/>
              <a:t>Attendance, and participation</a:t>
            </a:r>
          </a:p>
          <a:p>
            <a:pPr lvl="0"/>
            <a:r>
              <a:rPr lang="en-AU" sz="4000" dirty="0"/>
              <a:t>Review and SPICES</a:t>
            </a:r>
          </a:p>
        </p:txBody>
      </p:sp>
    </p:spTree>
    <p:extLst>
      <p:ext uri="{BB962C8B-B14F-4D97-AF65-F5344CB8AC3E}">
        <p14:creationId xmlns:p14="http://schemas.microsoft.com/office/powerpoint/2010/main" val="1964268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3C768-5020-16A7-358B-D1C1AF278A7C}"/>
              </a:ext>
            </a:extLst>
          </p:cNvPr>
          <p:cNvSpPr>
            <a:spLocks noGrp="1"/>
          </p:cNvSpPr>
          <p:nvPr>
            <p:ph type="title"/>
          </p:nvPr>
        </p:nvSpPr>
        <p:spPr>
          <a:xfrm>
            <a:off x="457200" y="413010"/>
            <a:ext cx="8229600" cy="857250"/>
          </a:xfrm>
        </p:spPr>
        <p:txBody>
          <a:bodyPr/>
          <a:lstStyle/>
          <a:p>
            <a:r>
              <a:rPr lang="en-AU" dirty="0"/>
              <a:t>Training</a:t>
            </a:r>
            <a:endParaRPr lang="en-US" dirty="0"/>
          </a:p>
        </p:txBody>
      </p:sp>
      <p:sp>
        <p:nvSpPr>
          <p:cNvPr id="3" name="Content Placeholder 2">
            <a:extLst>
              <a:ext uri="{FF2B5EF4-FFF2-40B4-BE49-F238E27FC236}">
                <a16:creationId xmlns:a16="http://schemas.microsoft.com/office/drawing/2014/main" id="{0E615699-3D5C-F753-345E-404DA1A7CF0E}"/>
              </a:ext>
            </a:extLst>
          </p:cNvPr>
          <p:cNvSpPr>
            <a:spLocks noGrp="1"/>
          </p:cNvSpPr>
          <p:nvPr>
            <p:ph sz="half" idx="1"/>
          </p:nvPr>
        </p:nvSpPr>
        <p:spPr>
          <a:xfrm>
            <a:off x="457201" y="1407182"/>
            <a:ext cx="6645348" cy="3394472"/>
          </a:xfrm>
        </p:spPr>
        <p:txBody>
          <a:bodyPr>
            <a:normAutofit fontScale="55000" lnSpcReduction="20000"/>
          </a:bodyPr>
          <a:lstStyle/>
          <a:p>
            <a:pPr marL="0" indent="0">
              <a:lnSpc>
                <a:spcPct val="120000"/>
              </a:lnSpc>
              <a:buNone/>
            </a:pPr>
            <a:r>
              <a:rPr lang="en-AU" sz="4400" dirty="0"/>
              <a:t>Three levels – depending on your experience.</a:t>
            </a:r>
          </a:p>
          <a:p>
            <a:pPr marL="0" indent="0">
              <a:lnSpc>
                <a:spcPct val="120000"/>
              </a:lnSpc>
              <a:buNone/>
            </a:pPr>
            <a:endParaRPr lang="en-AU" sz="4400" dirty="0"/>
          </a:p>
          <a:p>
            <a:pPr marL="0" indent="0">
              <a:lnSpc>
                <a:spcPct val="120000"/>
              </a:lnSpc>
              <a:buNone/>
            </a:pPr>
            <a:r>
              <a:rPr lang="en-AU" sz="4400" dirty="0">
                <a:latin typeface="Nunito Sans Bold" panose="00000800000000000000" pitchFamily="2" charset="0"/>
              </a:rPr>
              <a:t>Level 1: </a:t>
            </a:r>
            <a:r>
              <a:rPr lang="en-AU" sz="4400" dirty="0"/>
              <a:t>		Never logged in!</a:t>
            </a:r>
          </a:p>
          <a:p>
            <a:pPr marL="0" indent="0">
              <a:lnSpc>
                <a:spcPct val="120000"/>
              </a:lnSpc>
              <a:buNone/>
            </a:pPr>
            <a:r>
              <a:rPr lang="en-AU" sz="4400" dirty="0">
                <a:latin typeface="Nunito Sans Bold" panose="00000800000000000000" pitchFamily="2" charset="0"/>
              </a:rPr>
              <a:t>Level 2: </a:t>
            </a:r>
            <a:r>
              <a:rPr lang="en-AU" sz="4400" dirty="0"/>
              <a:t>		Basic Programming</a:t>
            </a:r>
          </a:p>
          <a:p>
            <a:pPr marL="0" indent="0">
              <a:lnSpc>
                <a:spcPct val="120000"/>
              </a:lnSpc>
              <a:buNone/>
            </a:pPr>
            <a:r>
              <a:rPr lang="en-AU" sz="4400" dirty="0">
                <a:latin typeface="Nunito Sans Bold" panose="00000800000000000000" pitchFamily="2" charset="0"/>
              </a:rPr>
              <a:t>Level 3: </a:t>
            </a:r>
            <a:r>
              <a:rPr lang="en-AU" sz="4400" dirty="0"/>
              <a:t>		Advanced Terrain</a:t>
            </a:r>
          </a:p>
          <a:p>
            <a:pPr marL="0" indent="0">
              <a:lnSpc>
                <a:spcPct val="120000"/>
              </a:lnSpc>
              <a:buNone/>
            </a:pPr>
            <a:endParaRPr lang="en-AU" sz="4400" dirty="0"/>
          </a:p>
          <a:p>
            <a:pPr marL="0" indent="0">
              <a:lnSpc>
                <a:spcPct val="120000"/>
              </a:lnSpc>
              <a:buNone/>
            </a:pPr>
            <a:r>
              <a:rPr lang="en-AU" sz="4400" dirty="0"/>
              <a:t>More information coming at the end of February.</a:t>
            </a:r>
          </a:p>
        </p:txBody>
      </p:sp>
    </p:spTree>
    <p:extLst>
      <p:ext uri="{BB962C8B-B14F-4D97-AF65-F5344CB8AC3E}">
        <p14:creationId xmlns:p14="http://schemas.microsoft.com/office/powerpoint/2010/main" val="42780273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870</TotalTime>
  <Words>299</Words>
  <Application>Microsoft Office PowerPoint</Application>
  <PresentationFormat>On-screen Show (16:9)</PresentationFormat>
  <Paragraphs>40</Paragraphs>
  <Slides>6</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Nunito Sans</vt:lpstr>
      <vt:lpstr>Nunito Sans Black</vt:lpstr>
      <vt:lpstr>Nunito Sans Bold</vt:lpstr>
      <vt:lpstr>Nunito Sans Light</vt:lpstr>
      <vt:lpstr>Office Theme</vt:lpstr>
      <vt:lpstr>Scouts ǀ Terrain</vt:lpstr>
      <vt:lpstr>Scouts ǀ Terrain</vt:lpstr>
      <vt:lpstr>Why?</vt:lpstr>
      <vt:lpstr>But I don’t like Terrain…</vt:lpstr>
      <vt:lpstr>Basic Programming</vt:lpstr>
      <vt:lpstr>Training</vt:lpstr>
    </vt:vector>
  </TitlesOfParts>
  <Company>Scouts Victoria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Freya Docherty</dc:creator>
  <cp:lastModifiedBy>Sarah Gray</cp:lastModifiedBy>
  <cp:revision>39</cp:revision>
  <dcterms:created xsi:type="dcterms:W3CDTF">2019-02-14T04:33:49Z</dcterms:created>
  <dcterms:modified xsi:type="dcterms:W3CDTF">2024-02-12T23:04:37Z</dcterms:modified>
</cp:coreProperties>
</file>