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9"/>
  </p:notesMasterIdLst>
  <p:sldIdLst>
    <p:sldId id="325" r:id="rId6"/>
    <p:sldId id="326" r:id="rId7"/>
    <p:sldId id="289" r:id="rId8"/>
    <p:sldId id="277" r:id="rId9"/>
    <p:sldId id="298" r:id="rId10"/>
    <p:sldId id="327" r:id="rId11"/>
    <p:sldId id="328" r:id="rId12"/>
    <p:sldId id="301" r:id="rId13"/>
    <p:sldId id="302" r:id="rId14"/>
    <p:sldId id="303" r:id="rId15"/>
    <p:sldId id="279" r:id="rId16"/>
    <p:sldId id="287" r:id="rId17"/>
    <p:sldId id="288" r:id="rId18"/>
    <p:sldId id="280" r:id="rId19"/>
    <p:sldId id="290" r:id="rId20"/>
    <p:sldId id="291" r:id="rId21"/>
    <p:sldId id="292" r:id="rId22"/>
    <p:sldId id="293" r:id="rId23"/>
    <p:sldId id="295" r:id="rId24"/>
    <p:sldId id="296" r:id="rId25"/>
    <p:sldId id="297" r:id="rId26"/>
    <p:sldId id="273" r:id="rId27"/>
    <p:sldId id="309" r:id="rId28"/>
    <p:sldId id="329" r:id="rId29"/>
    <p:sldId id="308" r:id="rId30"/>
    <p:sldId id="285" r:id="rId31"/>
    <p:sldId id="281" r:id="rId32"/>
    <p:sldId id="324" r:id="rId33"/>
    <p:sldId id="330" r:id="rId34"/>
    <p:sldId id="331" r:id="rId35"/>
    <p:sldId id="332" r:id="rId36"/>
    <p:sldId id="263" r:id="rId37"/>
    <p:sldId id="294" r:id="rId38"/>
  </p:sldIdLst>
  <p:sldSz cx="9144000" cy="5143500" type="screen16x9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44A"/>
    <a:srgbClr val="0E234A"/>
    <a:srgbClr val="0D2349"/>
    <a:srgbClr val="003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3880A9-A3D3-4DB3-8B00-3931D5EA7012}" v="3" dt="2025-01-31T01:12:38.6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2683" autoAdjust="0"/>
  </p:normalViewPr>
  <p:slideViewPr>
    <p:cSldViewPr snapToGrid="0" snapToObjects="1" showGuides="1">
      <p:cViewPr varScale="1">
        <p:scale>
          <a:sx n="100" d="100"/>
          <a:sy n="100" d="100"/>
        </p:scale>
        <p:origin x="300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12429-4ACF-4878-ADD0-8760B74A87ED}" type="datetimeFigureOut">
              <a:rPr lang="en-AU" smtClean="0"/>
              <a:t>31/01/2025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DCCBD-E31F-49B7-BA3A-29C2F1642C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082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DCCBD-E31F-49B7-BA3A-29C2F1642C2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8731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Once added,</a:t>
            </a:r>
            <a:r>
              <a:rPr lang="en-AU" baseline="0" dirty="0"/>
              <a:t> Select the profile and it will turn green </a:t>
            </a:r>
          </a:p>
          <a:p>
            <a:r>
              <a:rPr lang="en-AU" baseline="0" dirty="0"/>
              <a:t>Click on the 3 lines </a:t>
            </a:r>
          </a:p>
          <a:p>
            <a:r>
              <a:rPr lang="en-AU" baseline="0" dirty="0"/>
              <a:t>Tick the section you would like to add the carer to.</a:t>
            </a:r>
          </a:p>
          <a:p>
            <a:r>
              <a:rPr lang="en-AU" baseline="0" dirty="0"/>
              <a:t>This is the same process you will need to use if you want to add a carer to an </a:t>
            </a:r>
            <a:r>
              <a:rPr lang="en-AU" baseline="0" dirty="0" err="1"/>
              <a:t>eForm</a:t>
            </a:r>
            <a:r>
              <a:rPr lang="en-AU" baseline="0" dirty="0"/>
              <a:t> such as a district or regional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DCCBD-E31F-49B7-BA3A-29C2F1642C2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2805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Once added,</a:t>
            </a:r>
            <a:r>
              <a:rPr lang="en-AU" baseline="0" dirty="0"/>
              <a:t> Select the profile and it will turn green </a:t>
            </a:r>
          </a:p>
          <a:p>
            <a:r>
              <a:rPr lang="en-AU" baseline="0" dirty="0"/>
              <a:t>Click on the 3 lines </a:t>
            </a:r>
          </a:p>
          <a:p>
            <a:r>
              <a:rPr lang="en-AU" baseline="0" dirty="0"/>
              <a:t>Tick the section you would like to add the carer to.</a:t>
            </a:r>
          </a:p>
          <a:p>
            <a:r>
              <a:rPr lang="en-AU" baseline="0" dirty="0"/>
              <a:t>This is the same process you will need to use if you want to add a carer to an </a:t>
            </a:r>
            <a:r>
              <a:rPr lang="en-AU" baseline="0" dirty="0" err="1"/>
              <a:t>eForm</a:t>
            </a:r>
            <a:r>
              <a:rPr lang="en-AU" baseline="0" dirty="0"/>
              <a:t> such as a district or regional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DCCBD-E31F-49B7-BA3A-29C2F1642C2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9668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Once added,</a:t>
            </a:r>
            <a:r>
              <a:rPr lang="en-AU" baseline="0" dirty="0"/>
              <a:t> Select the profile and it will turn green </a:t>
            </a:r>
          </a:p>
          <a:p>
            <a:r>
              <a:rPr lang="en-AU" baseline="0" dirty="0"/>
              <a:t>Click on the 3 lines </a:t>
            </a:r>
          </a:p>
          <a:p>
            <a:r>
              <a:rPr lang="en-AU" baseline="0" dirty="0"/>
              <a:t>Tick the section you would like to add the carer to.</a:t>
            </a:r>
          </a:p>
          <a:p>
            <a:r>
              <a:rPr lang="en-AU" baseline="0" dirty="0"/>
              <a:t>This is the same process you will need to use if you want to add a carer to an </a:t>
            </a:r>
            <a:r>
              <a:rPr lang="en-AU" baseline="0" dirty="0" err="1"/>
              <a:t>eForm</a:t>
            </a:r>
            <a:r>
              <a:rPr lang="en-AU" baseline="0" dirty="0"/>
              <a:t> such as a district or regional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DCCBD-E31F-49B7-BA3A-29C2F1642C24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779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Once added,</a:t>
            </a:r>
            <a:r>
              <a:rPr lang="en-AU" baseline="0" dirty="0"/>
              <a:t> Select the profile and it will turn green </a:t>
            </a:r>
          </a:p>
          <a:p>
            <a:r>
              <a:rPr lang="en-AU" baseline="0" dirty="0"/>
              <a:t>Click on the 3 lines </a:t>
            </a:r>
          </a:p>
          <a:p>
            <a:r>
              <a:rPr lang="en-AU" baseline="0" dirty="0"/>
              <a:t>Tick the section you would like to add the carer to.</a:t>
            </a:r>
          </a:p>
          <a:p>
            <a:r>
              <a:rPr lang="en-AU" baseline="0" dirty="0"/>
              <a:t>This is the same process you will need to use if you want to add a carer to an </a:t>
            </a:r>
            <a:r>
              <a:rPr lang="en-AU" baseline="0" dirty="0" err="1"/>
              <a:t>eForm</a:t>
            </a:r>
            <a:r>
              <a:rPr lang="en-AU" baseline="0" dirty="0"/>
              <a:t> such as a district or regional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DCCBD-E31F-49B7-BA3A-29C2F1642C24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5065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Once added,</a:t>
            </a:r>
            <a:r>
              <a:rPr lang="en-AU" baseline="0" dirty="0"/>
              <a:t> Select the profile and it will turn green </a:t>
            </a:r>
          </a:p>
          <a:p>
            <a:r>
              <a:rPr lang="en-AU" baseline="0" dirty="0"/>
              <a:t>Click on the 3 lines </a:t>
            </a:r>
          </a:p>
          <a:p>
            <a:r>
              <a:rPr lang="en-AU" baseline="0" dirty="0"/>
              <a:t>Tick the section you would like to add the carer to.</a:t>
            </a:r>
          </a:p>
          <a:p>
            <a:r>
              <a:rPr lang="en-AU" baseline="0" dirty="0"/>
              <a:t>This is the same process you will need to use if you want to add a carer to an </a:t>
            </a:r>
            <a:r>
              <a:rPr lang="en-AU" baseline="0" dirty="0" err="1"/>
              <a:t>eForm</a:t>
            </a:r>
            <a:r>
              <a:rPr lang="en-AU" baseline="0" dirty="0"/>
              <a:t> such as a district or regional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DCCBD-E31F-49B7-BA3A-29C2F1642C24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3726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Once added,</a:t>
            </a:r>
            <a:r>
              <a:rPr lang="en-AU" baseline="0" dirty="0"/>
              <a:t> Select the profile and it will turn green </a:t>
            </a:r>
          </a:p>
          <a:p>
            <a:r>
              <a:rPr lang="en-AU" baseline="0" dirty="0"/>
              <a:t>Click on the 3 lines </a:t>
            </a:r>
          </a:p>
          <a:p>
            <a:r>
              <a:rPr lang="en-AU" baseline="0" dirty="0"/>
              <a:t>Tick the section you would like to add the carer to.</a:t>
            </a:r>
          </a:p>
          <a:p>
            <a:r>
              <a:rPr lang="en-AU" baseline="0" dirty="0"/>
              <a:t>This is the same process you will need to use if you want to add a carer to an </a:t>
            </a:r>
            <a:r>
              <a:rPr lang="en-AU" baseline="0" dirty="0" err="1"/>
              <a:t>eForm</a:t>
            </a:r>
            <a:r>
              <a:rPr lang="en-AU" baseline="0" dirty="0"/>
              <a:t> such as a district or regional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DCCBD-E31F-49B7-BA3A-29C2F1642C24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7665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Once added,</a:t>
            </a:r>
            <a:r>
              <a:rPr lang="en-AU" baseline="0" dirty="0"/>
              <a:t> Select the profile and it will turn green </a:t>
            </a:r>
          </a:p>
          <a:p>
            <a:r>
              <a:rPr lang="en-AU" baseline="0" dirty="0"/>
              <a:t>Click on the 3 lines </a:t>
            </a:r>
          </a:p>
          <a:p>
            <a:r>
              <a:rPr lang="en-AU" baseline="0" dirty="0"/>
              <a:t>Tick the section you would like to add the carer to.</a:t>
            </a:r>
          </a:p>
          <a:p>
            <a:r>
              <a:rPr lang="en-AU" baseline="0" dirty="0"/>
              <a:t>This is the same process you will need to use if you want to add a carer to an </a:t>
            </a:r>
            <a:r>
              <a:rPr lang="en-AU" baseline="0" dirty="0" err="1"/>
              <a:t>eForm</a:t>
            </a:r>
            <a:r>
              <a:rPr lang="en-AU" baseline="0" dirty="0"/>
              <a:t> such as a district or regional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DCCBD-E31F-49B7-BA3A-29C2F1642C24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7116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Once added,</a:t>
            </a:r>
            <a:r>
              <a:rPr lang="en-AU" baseline="0" dirty="0"/>
              <a:t> Select the profile and it will turn green </a:t>
            </a:r>
          </a:p>
          <a:p>
            <a:r>
              <a:rPr lang="en-AU" baseline="0" dirty="0"/>
              <a:t>Click on the 3 lines </a:t>
            </a:r>
          </a:p>
          <a:p>
            <a:r>
              <a:rPr lang="en-AU" baseline="0" dirty="0"/>
              <a:t>Tick the section you would like to add the carer to.</a:t>
            </a:r>
          </a:p>
          <a:p>
            <a:r>
              <a:rPr lang="en-AU" baseline="0" dirty="0"/>
              <a:t>This is the same process you will need to use if you want to add a carer to an </a:t>
            </a:r>
            <a:r>
              <a:rPr lang="en-AU" baseline="0" dirty="0" err="1"/>
              <a:t>eForm</a:t>
            </a:r>
            <a:r>
              <a:rPr lang="en-AU" baseline="0" dirty="0"/>
              <a:t> such as a district or regional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DCCBD-E31F-49B7-BA3A-29C2F1642C24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2358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Working through each stage, a</a:t>
            </a:r>
            <a:r>
              <a:rPr lang="en-AU" baseline="0" dirty="0"/>
              <a:t> GL can easily put together a form for an event. </a:t>
            </a:r>
          </a:p>
          <a:p>
            <a:r>
              <a:rPr lang="en-AU" baseline="0" dirty="0"/>
              <a:t>Once you are happy with it go into  Member Selection section on  the form </a:t>
            </a:r>
          </a:p>
          <a:p>
            <a:r>
              <a:rPr lang="en-AU" baseline="0" dirty="0"/>
              <a:t>From here you can either :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 and drop/Manual -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 and drop the individual members or group on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eForm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members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all received and not received profiles will be assigned to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eForm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Linked to groups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link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eForm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one or more groups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for will not start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dsending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email’s out until it has been enabled.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you enable the form we recommend sending out a test email to your own inbox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full instruction on how to Create, Add members, test, enable and archive can be found on the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Operoo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website, by searching how to create an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eForm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DCCBD-E31F-49B7-BA3A-29C2F1642C24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12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Working through each stage, a</a:t>
            </a:r>
            <a:r>
              <a:rPr lang="en-AU" baseline="0" dirty="0"/>
              <a:t> GL can easily put together a form for an event. </a:t>
            </a:r>
          </a:p>
          <a:p>
            <a:r>
              <a:rPr lang="en-AU" baseline="0" dirty="0"/>
              <a:t>Once you are happy with it go into  Member Selection section on  the form </a:t>
            </a:r>
          </a:p>
          <a:p>
            <a:r>
              <a:rPr lang="en-AU" baseline="0" dirty="0"/>
              <a:t>From here you can either :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 and drop/Manual -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 and drop the individual members or group on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eForm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members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all received and not received profiles will be assigned to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eForm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Linked to groups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link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eForm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one or more groups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for will not start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dsending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email’s out until it has been enabled.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you enable the form we recommend sending out a test email to your own inbox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full instruction on how to Create, Add members, test, enable and archive can be found on the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Operoo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website, by searching how to create an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eForm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DCCBD-E31F-49B7-BA3A-29C2F1642C24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762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DCCBD-E31F-49B7-BA3A-29C2F1642C2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8027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If you have a list of all the youth members registration</a:t>
            </a:r>
            <a:r>
              <a:rPr lang="en-AU" baseline="0" dirty="0"/>
              <a:t> numbers of those</a:t>
            </a:r>
            <a:r>
              <a:rPr lang="en-AU" dirty="0"/>
              <a:t> attending</a:t>
            </a:r>
            <a:r>
              <a:rPr lang="en-AU" baseline="0" dirty="0"/>
              <a:t> a DC can create an event and bulk upload the attendees </a:t>
            </a:r>
            <a:endParaRPr lang="en-AU" dirty="0"/>
          </a:p>
          <a:p>
            <a:r>
              <a:rPr lang="en-AU" dirty="0"/>
              <a:t>Select</a:t>
            </a:r>
            <a:r>
              <a:rPr lang="en-AU" baseline="0" dirty="0"/>
              <a:t> the hamburger on the from you would like to add the members too:</a:t>
            </a:r>
          </a:p>
          <a:p>
            <a:r>
              <a:rPr lang="en-AU" baseline="0" dirty="0"/>
              <a:t>Check the form is set to Drag and Drop in the members selection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DCCBD-E31F-49B7-BA3A-29C2F1642C24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790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DCCBD-E31F-49B7-BA3A-29C2F1642C24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7958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Once added,</a:t>
            </a:r>
            <a:r>
              <a:rPr lang="en-AU" baseline="0" dirty="0"/>
              <a:t> Select the profile and it will turn green </a:t>
            </a:r>
          </a:p>
          <a:p>
            <a:r>
              <a:rPr lang="en-AU" baseline="0" dirty="0"/>
              <a:t>Click on the 3 lines </a:t>
            </a:r>
          </a:p>
          <a:p>
            <a:r>
              <a:rPr lang="en-AU" baseline="0" dirty="0"/>
              <a:t>Tick the section you would like to add the carer to.</a:t>
            </a:r>
          </a:p>
          <a:p>
            <a:r>
              <a:rPr lang="en-AU" baseline="0" dirty="0"/>
              <a:t>This is the same process you will need to use if you want to add a carer to an </a:t>
            </a:r>
            <a:r>
              <a:rPr lang="en-AU" baseline="0" dirty="0" err="1"/>
              <a:t>eForm</a:t>
            </a:r>
            <a:r>
              <a:rPr lang="en-AU" baseline="0" dirty="0"/>
              <a:t> such as a district or regional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DCCBD-E31F-49B7-BA3A-29C2F1642C24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6779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DCCBD-E31F-49B7-BA3A-29C2F1642C2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0012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To add a carer to</a:t>
            </a:r>
            <a:r>
              <a:rPr lang="en-AU" baseline="0" dirty="0"/>
              <a:t> a section </a:t>
            </a:r>
          </a:p>
          <a:p>
            <a:r>
              <a:rPr lang="en-AU" baseline="0" dirty="0"/>
              <a:t>Click on the staff icon </a:t>
            </a:r>
          </a:p>
          <a:p>
            <a:r>
              <a:rPr lang="en-AU" baseline="0" dirty="0"/>
              <a:t>Select add</a:t>
            </a:r>
          </a:p>
          <a:p>
            <a:r>
              <a:rPr lang="en-AU" baseline="0" dirty="0"/>
              <a:t>From the list select with add a single staff or add multiple</a:t>
            </a:r>
          </a:p>
          <a:p>
            <a:r>
              <a:rPr lang="en-AU" baseline="0" dirty="0"/>
              <a:t>To add the staff member you will need to add the name, email address (same as the one they already have on </a:t>
            </a:r>
            <a:r>
              <a:rPr lang="en-AU" baseline="0" dirty="0" err="1"/>
              <a:t>Operoo</a:t>
            </a:r>
            <a:r>
              <a:rPr lang="en-AU" baseline="0" dirty="0"/>
              <a:t>) and The ID number which is their membership number. </a:t>
            </a:r>
          </a:p>
          <a:p>
            <a:r>
              <a:rPr lang="en-AU" baseline="0" dirty="0"/>
              <a:t>We are not adding a medical profile, we are adding a permission level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DCCBD-E31F-49B7-BA3A-29C2F1642C2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755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To add a carer to</a:t>
            </a:r>
            <a:r>
              <a:rPr lang="en-AU" baseline="0" dirty="0"/>
              <a:t> a section </a:t>
            </a:r>
          </a:p>
          <a:p>
            <a:r>
              <a:rPr lang="en-AU" baseline="0" dirty="0"/>
              <a:t>Click on the staff icon </a:t>
            </a:r>
          </a:p>
          <a:p>
            <a:r>
              <a:rPr lang="en-AU" baseline="0" dirty="0"/>
              <a:t>Select add</a:t>
            </a:r>
          </a:p>
          <a:p>
            <a:r>
              <a:rPr lang="en-AU" baseline="0" dirty="0"/>
              <a:t>From the list select with add a single staff or add multiple</a:t>
            </a:r>
          </a:p>
          <a:p>
            <a:r>
              <a:rPr lang="en-AU" baseline="0" dirty="0"/>
              <a:t>To add the staff member you will need to add the name, email address (same as the one they already have on </a:t>
            </a:r>
            <a:r>
              <a:rPr lang="en-AU" baseline="0" dirty="0" err="1"/>
              <a:t>Operoo</a:t>
            </a:r>
            <a:r>
              <a:rPr lang="en-AU" baseline="0" dirty="0"/>
              <a:t>) and The ID number which is their membership number. </a:t>
            </a:r>
          </a:p>
          <a:p>
            <a:r>
              <a:rPr lang="en-AU" baseline="0" dirty="0"/>
              <a:t>We are not adding a medical profile, we are adding a permission level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DCCBD-E31F-49B7-BA3A-29C2F1642C2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0401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To add a carer to</a:t>
            </a:r>
            <a:r>
              <a:rPr lang="en-AU" baseline="0" dirty="0"/>
              <a:t> a section </a:t>
            </a:r>
          </a:p>
          <a:p>
            <a:r>
              <a:rPr lang="en-AU" baseline="0" dirty="0"/>
              <a:t>Click on the staff icon </a:t>
            </a:r>
          </a:p>
          <a:p>
            <a:r>
              <a:rPr lang="en-AU" baseline="0" dirty="0"/>
              <a:t>Select add</a:t>
            </a:r>
          </a:p>
          <a:p>
            <a:r>
              <a:rPr lang="en-AU" baseline="0" dirty="0"/>
              <a:t>From the list select with add a single staff or add multiple</a:t>
            </a:r>
          </a:p>
          <a:p>
            <a:r>
              <a:rPr lang="en-AU" baseline="0" dirty="0"/>
              <a:t>To add the staff member you will need to add the name, email address (same as the one they already have on </a:t>
            </a:r>
            <a:r>
              <a:rPr lang="en-AU" baseline="0" dirty="0" err="1"/>
              <a:t>Operoo</a:t>
            </a:r>
            <a:r>
              <a:rPr lang="en-AU" baseline="0" dirty="0"/>
              <a:t>) and The ID number which is their membership number. </a:t>
            </a:r>
          </a:p>
          <a:p>
            <a:r>
              <a:rPr lang="en-AU" baseline="0" dirty="0"/>
              <a:t>We are not adding a medical profile, we are adding a permission level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DCCBD-E31F-49B7-BA3A-29C2F1642C2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5882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To add a carer to</a:t>
            </a:r>
            <a:r>
              <a:rPr lang="en-AU" baseline="0" dirty="0"/>
              <a:t> a section </a:t>
            </a:r>
          </a:p>
          <a:p>
            <a:r>
              <a:rPr lang="en-AU" baseline="0" dirty="0"/>
              <a:t>Click on the staff icon </a:t>
            </a:r>
          </a:p>
          <a:p>
            <a:r>
              <a:rPr lang="en-AU" baseline="0" dirty="0"/>
              <a:t>Select add</a:t>
            </a:r>
          </a:p>
          <a:p>
            <a:r>
              <a:rPr lang="en-AU" baseline="0" dirty="0"/>
              <a:t>From the list select with add a single staff or add multiple</a:t>
            </a:r>
          </a:p>
          <a:p>
            <a:r>
              <a:rPr lang="en-AU" baseline="0" dirty="0"/>
              <a:t>To add the staff member you will need to add the name, email address (same as the one they already have on </a:t>
            </a:r>
            <a:r>
              <a:rPr lang="en-AU" baseline="0" dirty="0" err="1"/>
              <a:t>Operoo</a:t>
            </a:r>
            <a:r>
              <a:rPr lang="en-AU" baseline="0" dirty="0"/>
              <a:t>) and The ID number which is their membership number. </a:t>
            </a:r>
          </a:p>
          <a:p>
            <a:r>
              <a:rPr lang="en-AU" baseline="0" dirty="0"/>
              <a:t>We are not adding a medical profile, we are adding a permission level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DCCBD-E31F-49B7-BA3A-29C2F1642C2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262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To add a carer to</a:t>
            </a:r>
            <a:r>
              <a:rPr lang="en-AU" baseline="0" dirty="0"/>
              <a:t> a section </a:t>
            </a:r>
          </a:p>
          <a:p>
            <a:r>
              <a:rPr lang="en-AU" baseline="0" dirty="0"/>
              <a:t>Click on the staff icon </a:t>
            </a:r>
          </a:p>
          <a:p>
            <a:r>
              <a:rPr lang="en-AU" baseline="0" dirty="0"/>
              <a:t>Select add</a:t>
            </a:r>
          </a:p>
          <a:p>
            <a:r>
              <a:rPr lang="en-AU" baseline="0" dirty="0"/>
              <a:t>From the list select with add a single staff or add multiple</a:t>
            </a:r>
          </a:p>
          <a:p>
            <a:r>
              <a:rPr lang="en-AU" baseline="0" dirty="0"/>
              <a:t>To add the staff member you will need to add the name, email address (same as the one they already have on </a:t>
            </a:r>
            <a:r>
              <a:rPr lang="en-AU" baseline="0" dirty="0" err="1"/>
              <a:t>Operoo</a:t>
            </a:r>
            <a:r>
              <a:rPr lang="en-AU" baseline="0" dirty="0"/>
              <a:t>) and The ID number which is their membership number. </a:t>
            </a:r>
          </a:p>
          <a:p>
            <a:r>
              <a:rPr lang="en-AU" baseline="0" dirty="0"/>
              <a:t>We are not adding a medical profile, we are adding a permission level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DCCBD-E31F-49B7-BA3A-29C2F1642C24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6693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To add a carer to</a:t>
            </a:r>
            <a:r>
              <a:rPr lang="en-AU" baseline="0" dirty="0"/>
              <a:t> a section </a:t>
            </a:r>
          </a:p>
          <a:p>
            <a:r>
              <a:rPr lang="en-AU" baseline="0" dirty="0"/>
              <a:t>Click on the staff icon </a:t>
            </a:r>
          </a:p>
          <a:p>
            <a:r>
              <a:rPr lang="en-AU" baseline="0" dirty="0"/>
              <a:t>Select add</a:t>
            </a:r>
          </a:p>
          <a:p>
            <a:r>
              <a:rPr lang="en-AU" baseline="0" dirty="0"/>
              <a:t>From the list select with add a single staff or add multiple</a:t>
            </a:r>
          </a:p>
          <a:p>
            <a:r>
              <a:rPr lang="en-AU" baseline="0" dirty="0"/>
              <a:t>To add the staff member you will need to add the name, email address (same as the one they already have on </a:t>
            </a:r>
            <a:r>
              <a:rPr lang="en-AU" baseline="0" dirty="0" err="1"/>
              <a:t>Operoo</a:t>
            </a:r>
            <a:r>
              <a:rPr lang="en-AU" baseline="0" dirty="0"/>
              <a:t>) and The ID number which is their membership number. </a:t>
            </a:r>
          </a:p>
          <a:p>
            <a:r>
              <a:rPr lang="en-AU" baseline="0" dirty="0"/>
              <a:t>We are not adding a medical profile, we are adding a permission level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DCCBD-E31F-49B7-BA3A-29C2F1642C2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536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pic>
        <p:nvPicPr>
          <p:cNvPr id="4" name="Picture 3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6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E2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5" name="Picture 4" descr="Scouts_VIC_Master_Vert_FullCol_Rev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9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pic>
        <p:nvPicPr>
          <p:cNvPr id="5" name="Picture 4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0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6104585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5" name="Picture 4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1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964" y="1200151"/>
            <a:ext cx="609383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6" name="Picture 5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7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pic>
        <p:nvPicPr>
          <p:cNvPr id="4" name="Picture 3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" y="1"/>
            <a:ext cx="9144000" cy="5143500"/>
          </a:xfrm>
          <a:prstGeom prst="rect">
            <a:avLst/>
          </a:prstGeom>
        </p:spPr>
        <p:txBody>
          <a:bodyPr wrap="square" lIns="0" rIns="0" anchor="t"/>
          <a:lstStyle>
            <a:lvl1pPr marL="0" indent="0">
              <a:buNone/>
              <a:defRPr sz="3200">
                <a:latin typeface="Nunito Sans" charset="0"/>
                <a:ea typeface="Nunito Sans" charset="0"/>
                <a:cs typeface="Nunito Sans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2" name="Picture 1" descr="Scouts_VIC_Master_Vert_FullCol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4" y="4003843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3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3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8" r:id="rId5"/>
    <p:sldLayoutId id="2147483654" r:id="rId6"/>
    <p:sldLayoutId id="214748365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rgbClr val="FFFFFF"/>
          </a:solidFill>
          <a:latin typeface="Nunito Sans Black"/>
          <a:ea typeface="+mj-ea"/>
          <a:cs typeface="Nunito Sans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memberservices@scoutsvictoria.com.a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D832F-C54B-5B45-8BA5-139710E15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51D5C-EEEA-A295-D808-4E26D615E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25295"/>
            <a:ext cx="7772400" cy="1102519"/>
          </a:xfrm>
        </p:spPr>
        <p:txBody>
          <a:bodyPr>
            <a:noAutofit/>
          </a:bodyPr>
          <a:lstStyle/>
          <a:p>
            <a:pPr algn="ctr"/>
            <a:r>
              <a:rPr lang="en-AU" sz="4900" dirty="0" err="1"/>
              <a:t>Operoo</a:t>
            </a:r>
            <a:r>
              <a:rPr lang="en-AU" sz="4900" dirty="0"/>
              <a:t> 101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354559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B1AAE6D-B527-207C-67FB-2D8889328729}"/>
              </a:ext>
            </a:extLst>
          </p:cNvPr>
          <p:cNvGrpSpPr/>
          <p:nvPr/>
        </p:nvGrpSpPr>
        <p:grpSpPr>
          <a:xfrm>
            <a:off x="236449" y="278234"/>
            <a:ext cx="5165867" cy="2264716"/>
            <a:chOff x="3397250" y="782321"/>
            <a:chExt cx="4762500" cy="20878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6AC34F1-17C3-C38E-D90B-AA7A747C4D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07" t="1629" r="1640" b="52907"/>
            <a:stretch/>
          </p:blipFill>
          <p:spPr>
            <a:xfrm>
              <a:off x="3397250" y="782321"/>
              <a:ext cx="4762500" cy="2087880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A437CB0-52D5-7489-1910-8E6757F9B9E6}"/>
                </a:ext>
              </a:extLst>
            </p:cNvPr>
            <p:cNvSpPr/>
            <p:nvPr/>
          </p:nvSpPr>
          <p:spPr>
            <a:xfrm>
              <a:off x="5024857" y="1963112"/>
              <a:ext cx="991588" cy="46187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F582DC2-0564-A5C7-7D68-F14BED505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3895" y="1100044"/>
              <a:ext cx="847905" cy="27155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7E9A6A5-9FC1-50AF-C8E4-872C0F0EF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4495" y="1690594"/>
              <a:ext cx="847905" cy="11915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546BE3-4911-9B2E-748D-C8161CF55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6445" y="1393447"/>
              <a:ext cx="1533705" cy="21553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0DF237F-159B-D39E-D65A-4AE7A0C6B45A}"/>
              </a:ext>
            </a:extLst>
          </p:cNvPr>
          <p:cNvSpPr txBox="1"/>
          <p:nvPr/>
        </p:nvSpPr>
        <p:spPr>
          <a:xfrm>
            <a:off x="5526424" y="479834"/>
            <a:ext cx="35052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We can see that this staff member has 1 permission</a:t>
            </a:r>
          </a:p>
          <a:p>
            <a:endParaRPr lang="en-AU" dirty="0">
              <a:solidFill>
                <a:schemeClr val="bg1"/>
              </a:solidFill>
              <a:latin typeface="Nunito Sans Light" pitchFamily="2" charset="0"/>
            </a:endParaRPr>
          </a:p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By clicking on this we can see what that permission is </a:t>
            </a:r>
          </a:p>
          <a:p>
            <a:endParaRPr lang="en-AU" dirty="0">
              <a:solidFill>
                <a:schemeClr val="bg1"/>
              </a:solidFill>
              <a:latin typeface="Nunito Sans Light" pitchFamily="2" charset="0"/>
            </a:endParaRPr>
          </a:p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And we can edit these permissions for individual staff (Leader) if necessary </a:t>
            </a:r>
          </a:p>
          <a:p>
            <a:endParaRPr lang="en-AU" dirty="0">
              <a:solidFill>
                <a:schemeClr val="bg1"/>
              </a:solidFill>
              <a:latin typeface="Nunito Sans Light" pitchFamily="2" charset="0"/>
            </a:endParaRPr>
          </a:p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Just click the pencil and then tick or untick the appropriate boxes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C0829E9-C6DF-CC61-AA63-5DA76DA61FA0}"/>
              </a:ext>
            </a:extLst>
          </p:cNvPr>
          <p:cNvGrpSpPr/>
          <p:nvPr/>
        </p:nvGrpSpPr>
        <p:grpSpPr>
          <a:xfrm>
            <a:off x="236449" y="2655593"/>
            <a:ext cx="5165867" cy="2267941"/>
            <a:chOff x="3397250" y="3037326"/>
            <a:chExt cx="4762500" cy="209085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749CB74-8434-4947-EBFD-A53D00AFC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97250" y="3037326"/>
              <a:ext cx="4762500" cy="2090853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5E73502-C0DE-9B29-CD20-C309C0BA26A6}"/>
                </a:ext>
              </a:extLst>
            </p:cNvPr>
            <p:cNvSpPr/>
            <p:nvPr/>
          </p:nvSpPr>
          <p:spPr>
            <a:xfrm>
              <a:off x="7791449" y="3575050"/>
              <a:ext cx="332191" cy="3302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4102115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16618BD-2EFD-E52E-4848-36ADE72C7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523" y="989032"/>
            <a:ext cx="4729820" cy="388245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358588" y="2266950"/>
            <a:ext cx="574678" cy="4716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3BBDBA-3455-446C-2DB9-D03775A1B153}"/>
              </a:ext>
            </a:extLst>
          </p:cNvPr>
          <p:cNvSpPr txBox="1"/>
          <p:nvPr/>
        </p:nvSpPr>
        <p:spPr>
          <a:xfrm>
            <a:off x="531158" y="989032"/>
            <a:ext cx="22696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Staff in Operoo need to be added and removed manually by an Administrator</a:t>
            </a:r>
          </a:p>
          <a:p>
            <a:endParaRPr lang="en-AU" dirty="0">
              <a:solidFill>
                <a:schemeClr val="bg1"/>
              </a:solidFill>
              <a:latin typeface="Nunito Sans Light" pitchFamily="2" charset="0"/>
            </a:endParaRPr>
          </a:p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This is not automatic based on a Leaders role in Extranet</a:t>
            </a:r>
          </a:p>
          <a:p>
            <a:endParaRPr lang="en-AU" dirty="0">
              <a:solidFill>
                <a:schemeClr val="bg1"/>
              </a:solidFill>
              <a:latin typeface="Nunito Sans Light" pitchFamily="2" charset="0"/>
            </a:endParaRPr>
          </a:p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We are not adding a medical profile, we are adding a permission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74C98D-0F39-290A-342E-8FEE674B3EC7}"/>
              </a:ext>
            </a:extLst>
          </p:cNvPr>
          <p:cNvSpPr txBox="1"/>
          <p:nvPr/>
        </p:nvSpPr>
        <p:spPr>
          <a:xfrm>
            <a:off x="4368800" y="3124200"/>
            <a:ext cx="30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We first need to go to the Staff section in Operoo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1F6FA598-9577-4C65-90A5-B85C502D0341}"/>
              </a:ext>
            </a:extLst>
          </p:cNvPr>
          <p:cNvSpPr/>
          <p:nvPr/>
        </p:nvSpPr>
        <p:spPr>
          <a:xfrm>
            <a:off x="5740603" y="185659"/>
            <a:ext cx="2022070" cy="92075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</a:rPr>
              <a:t>This should show as your Group/</a:t>
            </a:r>
          </a:p>
          <a:p>
            <a:pPr algn="ctr"/>
            <a:r>
              <a:rPr lang="en-AU" sz="1400" dirty="0">
                <a:solidFill>
                  <a:schemeClr val="tx1"/>
                </a:solidFill>
              </a:rPr>
              <a:t>District/Region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FBA9FD-CA2E-C06C-1487-068FA3AB6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4626000" cy="857250"/>
          </a:xfrm>
        </p:spPr>
        <p:txBody>
          <a:bodyPr/>
          <a:lstStyle/>
          <a:p>
            <a:pPr algn="l"/>
            <a:r>
              <a:rPr lang="en-US" dirty="0"/>
              <a:t>Adding Staff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1545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A5A7C2E-BFAA-64D6-D038-415BB1188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20" y="926534"/>
            <a:ext cx="5835031" cy="39640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10636" y="1760772"/>
            <a:ext cx="2201505" cy="8818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692525" y="1344972"/>
            <a:ext cx="672352" cy="3848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B5284F-F14A-4A9E-B5CA-CA6CDDCD03F2}"/>
              </a:ext>
            </a:extLst>
          </p:cNvPr>
          <p:cNvSpPr txBox="1"/>
          <p:nvPr/>
        </p:nvSpPr>
        <p:spPr>
          <a:xfrm>
            <a:off x="6255553" y="1171366"/>
            <a:ext cx="26143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aseline="0" dirty="0">
                <a:solidFill>
                  <a:schemeClr val="bg1"/>
                </a:solidFill>
                <a:latin typeface="Nunito Sans" panose="00000500000000000000" pitchFamily="2" charset="0"/>
              </a:rPr>
              <a:t>Before adding a staff profile you will need the following details: </a:t>
            </a:r>
          </a:p>
          <a:p>
            <a:endParaRPr lang="en-AU" sz="1600" baseline="0" dirty="0">
              <a:solidFill>
                <a:schemeClr val="bg1"/>
              </a:solidFill>
              <a:latin typeface="Nunito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aseline="0" dirty="0">
                <a:solidFill>
                  <a:schemeClr val="bg1"/>
                </a:solidFill>
                <a:latin typeface="Nunito Sans" panose="00000500000000000000" pitchFamily="2" charset="0"/>
              </a:rPr>
              <a:t>Members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>
              <a:solidFill>
                <a:schemeClr val="bg1"/>
              </a:solidFill>
              <a:latin typeface="Nunito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aseline="0" dirty="0">
                <a:solidFill>
                  <a:schemeClr val="bg1"/>
                </a:solidFill>
                <a:latin typeface="Nunito Sans" panose="00000500000000000000" pitchFamily="2" charset="0"/>
              </a:rPr>
              <a:t>Email </a:t>
            </a:r>
            <a:r>
              <a:rPr lang="en-AU" sz="1600" dirty="0">
                <a:solidFill>
                  <a:schemeClr val="bg1"/>
                </a:solidFill>
                <a:latin typeface="Nunito Sans" panose="00000500000000000000" pitchFamily="2" charset="0"/>
              </a:rPr>
              <a:t>A</a:t>
            </a:r>
            <a:r>
              <a:rPr lang="en-AU" sz="1600" baseline="0" dirty="0">
                <a:solidFill>
                  <a:schemeClr val="bg1"/>
                </a:solidFill>
                <a:latin typeface="Nunito Sans" panose="00000500000000000000" pitchFamily="2" charset="0"/>
              </a:rPr>
              <a:t>ddress (same one they already use for Operoo)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baseline="0" dirty="0">
              <a:solidFill>
                <a:schemeClr val="bg1"/>
              </a:solidFill>
              <a:latin typeface="Nunito Sa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Nunito Sans" panose="00000500000000000000" pitchFamily="2" charset="0"/>
              </a:rPr>
              <a:t>M</a:t>
            </a:r>
            <a:r>
              <a:rPr lang="en-AU" sz="1600" baseline="0" dirty="0">
                <a:solidFill>
                  <a:schemeClr val="bg1"/>
                </a:solidFill>
                <a:latin typeface="Nunito Sans" panose="00000500000000000000" pitchFamily="2" charset="0"/>
              </a:rPr>
              <a:t>embership </a:t>
            </a:r>
            <a:r>
              <a:rPr lang="en-AU" sz="1600" dirty="0">
                <a:solidFill>
                  <a:schemeClr val="bg1"/>
                </a:solidFill>
                <a:latin typeface="Nunito Sans" panose="00000500000000000000" pitchFamily="2" charset="0"/>
              </a:rPr>
              <a:t>N</a:t>
            </a:r>
            <a:r>
              <a:rPr lang="en-AU" sz="1600" baseline="0" dirty="0">
                <a:solidFill>
                  <a:schemeClr val="bg1"/>
                </a:solidFill>
                <a:latin typeface="Nunito Sans" panose="00000500000000000000" pitchFamily="2" charset="0"/>
              </a:rPr>
              <a:t>umber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FF61CABE-F164-38AF-030E-A64066E3A7EC}"/>
              </a:ext>
            </a:extLst>
          </p:cNvPr>
          <p:cNvSpPr/>
          <p:nvPr/>
        </p:nvSpPr>
        <p:spPr>
          <a:xfrm>
            <a:off x="2326213" y="161117"/>
            <a:ext cx="1864660" cy="87272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</a:rPr>
              <a:t>Staff = in staff area of Group/</a:t>
            </a:r>
          </a:p>
          <a:p>
            <a:pPr algn="ctr"/>
            <a:r>
              <a:rPr lang="en-AU" sz="1400" dirty="0">
                <a:solidFill>
                  <a:schemeClr val="tx1"/>
                </a:solidFill>
              </a:rPr>
              <a:t>District/Region</a:t>
            </a:r>
          </a:p>
        </p:txBody>
      </p:sp>
    </p:spTree>
    <p:extLst>
      <p:ext uri="{BB962C8B-B14F-4D97-AF65-F5344CB8AC3E}">
        <p14:creationId xmlns:p14="http://schemas.microsoft.com/office/powerpoint/2010/main" val="2975589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98595" y="217918"/>
            <a:ext cx="8229600" cy="857250"/>
          </a:xfrm>
        </p:spPr>
        <p:txBody>
          <a:bodyPr/>
          <a:lstStyle/>
          <a:p>
            <a:r>
              <a:rPr lang="en-AU" dirty="0"/>
              <a:t>Adding Staff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350DE9A-F444-BD42-5947-0A8DFA4BCC8C}"/>
              </a:ext>
            </a:extLst>
          </p:cNvPr>
          <p:cNvGrpSpPr/>
          <p:nvPr/>
        </p:nvGrpSpPr>
        <p:grpSpPr>
          <a:xfrm>
            <a:off x="335167" y="956612"/>
            <a:ext cx="3367038" cy="4069446"/>
            <a:chOff x="3975424" y="500728"/>
            <a:chExt cx="3160501" cy="3819823"/>
          </a:xfrm>
        </p:grpSpPr>
        <p:pic>
          <p:nvPicPr>
            <p:cNvPr id="3" name="Picture 2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EC8E2A8E-A8E1-82E4-3D92-ACE390DE9D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6805"/>
            <a:stretch/>
          </p:blipFill>
          <p:spPr>
            <a:xfrm>
              <a:off x="3975424" y="2288602"/>
              <a:ext cx="3160500" cy="2031949"/>
            </a:xfrm>
            <a:prstGeom prst="rect">
              <a:avLst/>
            </a:prstGeom>
          </p:spPr>
        </p:pic>
        <p:pic>
          <p:nvPicPr>
            <p:cNvPr id="5" name="Picture 4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5D07849E-CB07-AB58-AE36-6DE0EACB71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3195"/>
            <a:stretch/>
          </p:blipFill>
          <p:spPr>
            <a:xfrm>
              <a:off x="3975425" y="500728"/>
              <a:ext cx="3160500" cy="178787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D035765-8576-34D8-559F-2D46802AC7F6}"/>
              </a:ext>
            </a:extLst>
          </p:cNvPr>
          <p:cNvSpPr txBox="1"/>
          <p:nvPr/>
        </p:nvSpPr>
        <p:spPr>
          <a:xfrm>
            <a:off x="4095507" y="1568660"/>
            <a:ext cx="41638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Fill in the name, member number and email address</a:t>
            </a:r>
          </a:p>
          <a:p>
            <a:endParaRPr lang="en-AU" dirty="0">
              <a:solidFill>
                <a:schemeClr val="bg1"/>
              </a:solidFill>
              <a:latin typeface="Nunito Sans Light" pitchFamily="2" charset="0"/>
            </a:endParaRPr>
          </a:p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* If you forget to add the email address, you will still be able to add the staff profile but the member will not be able to access any details</a:t>
            </a:r>
          </a:p>
          <a:p>
            <a:endParaRPr lang="en-AU" dirty="0">
              <a:solidFill>
                <a:schemeClr val="bg1"/>
              </a:solidFill>
              <a:latin typeface="Nunito Sans Light" pitchFamily="2" charset="0"/>
            </a:endParaRPr>
          </a:p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Click Save</a:t>
            </a:r>
          </a:p>
        </p:txBody>
      </p:sp>
    </p:spTree>
    <p:extLst>
      <p:ext uri="{BB962C8B-B14F-4D97-AF65-F5344CB8AC3E}">
        <p14:creationId xmlns:p14="http://schemas.microsoft.com/office/powerpoint/2010/main" val="714537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CC3CE5-7ED7-C279-4184-85D669EEFAF5}"/>
              </a:ext>
            </a:extLst>
          </p:cNvPr>
          <p:cNvSpPr txBox="1"/>
          <p:nvPr/>
        </p:nvSpPr>
        <p:spPr>
          <a:xfrm>
            <a:off x="6018952" y="1459857"/>
            <a:ext cx="2567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Nunito Sans" panose="00000500000000000000" pitchFamily="2" charset="0"/>
              </a:rPr>
              <a:t>Now that we have added the Staff we need to assign them</a:t>
            </a:r>
            <a:br>
              <a:rPr lang="en-AU" dirty="0">
                <a:solidFill>
                  <a:schemeClr val="bg1"/>
                </a:solidFill>
                <a:latin typeface="Nunito Sans" panose="00000500000000000000" pitchFamily="2" charset="0"/>
              </a:rPr>
            </a:br>
            <a:r>
              <a:rPr lang="en-AU" dirty="0">
                <a:solidFill>
                  <a:schemeClr val="bg1"/>
                </a:solidFill>
                <a:latin typeface="Nunito Sans" panose="00000500000000000000" pitchFamily="2" charset="0"/>
              </a:rPr>
              <a:t>to the relevant Section.</a:t>
            </a:r>
          </a:p>
          <a:p>
            <a:endParaRPr lang="en-AU" dirty="0">
              <a:solidFill>
                <a:schemeClr val="bg1"/>
              </a:solidFill>
              <a:latin typeface="Nunito Sans" panose="00000500000000000000" pitchFamily="2" charset="0"/>
            </a:endParaRPr>
          </a:p>
          <a:p>
            <a:r>
              <a:rPr lang="en-AU" dirty="0">
                <a:solidFill>
                  <a:schemeClr val="bg1"/>
                </a:solidFill>
                <a:latin typeface="Nunito Sans" panose="00000500000000000000" pitchFamily="2" charset="0"/>
              </a:rPr>
              <a:t>To do this we need</a:t>
            </a:r>
            <a:br>
              <a:rPr lang="en-AU" dirty="0">
                <a:solidFill>
                  <a:schemeClr val="bg1"/>
                </a:solidFill>
                <a:latin typeface="Nunito Sans" panose="00000500000000000000" pitchFamily="2" charset="0"/>
              </a:rPr>
            </a:br>
            <a:r>
              <a:rPr lang="en-AU" dirty="0">
                <a:solidFill>
                  <a:schemeClr val="bg1"/>
                </a:solidFill>
                <a:latin typeface="Nunito Sans" panose="00000500000000000000" pitchFamily="2" charset="0"/>
              </a:rPr>
              <a:t>to go back to the members page.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69D45A-3D89-6D31-5F03-19A413F62AD7}"/>
              </a:ext>
            </a:extLst>
          </p:cNvPr>
          <p:cNvGrpSpPr/>
          <p:nvPr/>
        </p:nvGrpSpPr>
        <p:grpSpPr>
          <a:xfrm>
            <a:off x="598133" y="271864"/>
            <a:ext cx="4939990" cy="4599771"/>
            <a:chOff x="457200" y="1011784"/>
            <a:chExt cx="4287595" cy="3992307"/>
          </a:xfrm>
        </p:grpSpPr>
        <p:pic>
          <p:nvPicPr>
            <p:cNvPr id="10" name="Picture 9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A4F6FBA2-BBB0-9BDF-8CC9-BF76D19F8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011784"/>
              <a:ext cx="4287595" cy="3992307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520872" y="1515041"/>
              <a:ext cx="437803" cy="4078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3515A8-0809-022A-F643-3121AD0ECA27}"/>
                </a:ext>
              </a:extLst>
            </p:cNvPr>
            <p:cNvSpPr txBox="1"/>
            <p:nvPr/>
          </p:nvSpPr>
          <p:spPr>
            <a:xfrm>
              <a:off x="2193853" y="2769271"/>
              <a:ext cx="2409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latin typeface="Nunito Sans" panose="00000500000000000000" pitchFamily="2" charset="0"/>
                </a:rPr>
                <a:t>Staff you have added will appear here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2A200E-5CDF-1D29-96F8-38FEC4DF69AF}"/>
                </a:ext>
              </a:extLst>
            </p:cNvPr>
            <p:cNvSpPr txBox="1"/>
            <p:nvPr/>
          </p:nvSpPr>
          <p:spPr>
            <a:xfrm>
              <a:off x="1328879" y="4198314"/>
              <a:ext cx="31386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>
                  <a:latin typeface="Nunito Sans" panose="00000500000000000000" pitchFamily="2" charset="0"/>
                </a:rPr>
                <a:t>A white or blue profile is good and a pink/red profile means that there is an issue with an email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8620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"/>
            <a:ext cx="8229600" cy="857250"/>
          </a:xfrm>
        </p:spPr>
        <p:txBody>
          <a:bodyPr/>
          <a:lstStyle/>
          <a:p>
            <a:pPr algn="l"/>
            <a:r>
              <a:rPr lang="en-AU" dirty="0"/>
              <a:t>Assigning Staff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BB0965-F7A1-72C5-C825-4B11289F2C93}"/>
              </a:ext>
            </a:extLst>
          </p:cNvPr>
          <p:cNvGrpSpPr/>
          <p:nvPr/>
        </p:nvGrpSpPr>
        <p:grpSpPr>
          <a:xfrm>
            <a:off x="457200" y="1010860"/>
            <a:ext cx="6727234" cy="3665218"/>
            <a:chOff x="152401" y="906780"/>
            <a:chExt cx="7398123" cy="40307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432AB4-13AD-EBA2-94A5-E9AAF2A721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03"/>
            <a:stretch/>
          </p:blipFill>
          <p:spPr>
            <a:xfrm>
              <a:off x="152401" y="906780"/>
              <a:ext cx="7285891" cy="4030741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D2A9788-772A-D50F-2464-33D68C058C28}"/>
                </a:ext>
              </a:extLst>
            </p:cNvPr>
            <p:cNvSpPr/>
            <p:nvPr/>
          </p:nvSpPr>
          <p:spPr>
            <a:xfrm>
              <a:off x="5190566" y="3039035"/>
              <a:ext cx="2359958" cy="110355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364FCAF-1C02-956E-E935-2DE5D0580464}"/>
              </a:ext>
            </a:extLst>
          </p:cNvPr>
          <p:cNvSpPr txBox="1"/>
          <p:nvPr/>
        </p:nvSpPr>
        <p:spPr>
          <a:xfrm>
            <a:off x="7280203" y="1576180"/>
            <a:ext cx="17917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We can now see the staff we added in the staff assignments Section</a:t>
            </a:r>
          </a:p>
        </p:txBody>
      </p:sp>
    </p:spTree>
    <p:extLst>
      <p:ext uri="{BB962C8B-B14F-4D97-AF65-F5344CB8AC3E}">
        <p14:creationId xmlns:p14="http://schemas.microsoft.com/office/powerpoint/2010/main" val="1575479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035AC9-90BF-97E0-51C9-CF982C6DD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458" y="3558569"/>
            <a:ext cx="1471544" cy="37958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6705BEF-57F9-70A4-2DF5-DA4312F4797A}"/>
              </a:ext>
            </a:extLst>
          </p:cNvPr>
          <p:cNvGrpSpPr/>
          <p:nvPr/>
        </p:nvGrpSpPr>
        <p:grpSpPr>
          <a:xfrm>
            <a:off x="194400" y="556379"/>
            <a:ext cx="7285891" cy="4030741"/>
            <a:chOff x="162871" y="944880"/>
            <a:chExt cx="7285891" cy="40307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A4297C-FEC0-3632-7318-82C55EE8A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03"/>
            <a:stretch/>
          </p:blipFill>
          <p:spPr>
            <a:xfrm>
              <a:off x="162871" y="944880"/>
              <a:ext cx="7285891" cy="4030741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B97381B-5FD9-B512-9E6D-658C9E9E2854}"/>
                </a:ext>
              </a:extLst>
            </p:cNvPr>
            <p:cNvSpPr/>
            <p:nvPr/>
          </p:nvSpPr>
          <p:spPr>
            <a:xfrm>
              <a:off x="6338270" y="3530267"/>
              <a:ext cx="437803" cy="4078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86AE478-FAC9-DA23-4B57-873D46EC9782}"/>
              </a:ext>
            </a:extLst>
          </p:cNvPr>
          <p:cNvSpPr txBox="1"/>
          <p:nvPr/>
        </p:nvSpPr>
        <p:spPr>
          <a:xfrm>
            <a:off x="7539164" y="1314385"/>
            <a:ext cx="1528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Click on the three lines (hamburger) on the staff member</a:t>
            </a:r>
            <a:br>
              <a:rPr lang="en-AU" dirty="0">
                <a:solidFill>
                  <a:schemeClr val="bg1"/>
                </a:solidFill>
                <a:latin typeface="Nunito Sans Light" pitchFamily="2" charset="0"/>
              </a:rPr>
            </a:br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you wish</a:t>
            </a:r>
            <a:br>
              <a:rPr lang="en-AU" dirty="0">
                <a:solidFill>
                  <a:schemeClr val="bg1"/>
                </a:solidFill>
                <a:latin typeface="Nunito Sans Light" pitchFamily="2" charset="0"/>
              </a:rPr>
            </a:br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to assign</a:t>
            </a:r>
          </a:p>
        </p:txBody>
      </p:sp>
    </p:spTree>
    <p:extLst>
      <p:ext uri="{BB962C8B-B14F-4D97-AF65-F5344CB8AC3E}">
        <p14:creationId xmlns:p14="http://schemas.microsoft.com/office/powerpoint/2010/main" val="1431079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3495D0E-C65E-E240-C011-A3F720A09E27}"/>
              </a:ext>
            </a:extLst>
          </p:cNvPr>
          <p:cNvGrpSpPr/>
          <p:nvPr/>
        </p:nvGrpSpPr>
        <p:grpSpPr>
          <a:xfrm>
            <a:off x="345600" y="775681"/>
            <a:ext cx="6138825" cy="3584250"/>
            <a:chOff x="1550775" y="943610"/>
            <a:chExt cx="6734432" cy="39320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918F9AA-BD76-F9E5-19F9-C1AC42087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11" t="4797" r="13818" b="2967"/>
            <a:stretch/>
          </p:blipFill>
          <p:spPr>
            <a:xfrm>
              <a:off x="1550775" y="943610"/>
              <a:ext cx="6734432" cy="3932005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11A64DF-6FDB-77AE-1B46-F87857E6B7E9}"/>
                </a:ext>
              </a:extLst>
            </p:cNvPr>
            <p:cNvSpPr/>
            <p:nvPr/>
          </p:nvSpPr>
          <p:spPr>
            <a:xfrm>
              <a:off x="2174789" y="2842054"/>
              <a:ext cx="482411" cy="194001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5BBC0C-E7E1-1A97-C92F-00DFD8D1A16A}"/>
                </a:ext>
              </a:extLst>
            </p:cNvPr>
            <p:cNvSpPr/>
            <p:nvPr/>
          </p:nvSpPr>
          <p:spPr>
            <a:xfrm>
              <a:off x="2879124" y="3571103"/>
              <a:ext cx="389238" cy="12974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265B0B-629E-17F5-9723-4F37E1126B2E}"/>
                </a:ext>
              </a:extLst>
            </p:cNvPr>
            <p:cNvSpPr/>
            <p:nvPr/>
          </p:nvSpPr>
          <p:spPr>
            <a:xfrm>
              <a:off x="2879124" y="2650524"/>
              <a:ext cx="389238" cy="18035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0E26A94-EDC5-9362-7C66-1AFF94A33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32362" y="3989666"/>
              <a:ext cx="1752845" cy="88594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77ED0BE-E581-057E-FB24-4EE61F0A679C}"/>
              </a:ext>
            </a:extLst>
          </p:cNvPr>
          <p:cNvSpPr txBox="1"/>
          <p:nvPr/>
        </p:nvSpPr>
        <p:spPr>
          <a:xfrm>
            <a:off x="6696450" y="1752600"/>
            <a:ext cx="2260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When the pop up screen appears, tick the relevant section you wish to assign the staff member to.</a:t>
            </a:r>
          </a:p>
        </p:txBody>
      </p:sp>
    </p:spTree>
    <p:extLst>
      <p:ext uri="{BB962C8B-B14F-4D97-AF65-F5344CB8AC3E}">
        <p14:creationId xmlns:p14="http://schemas.microsoft.com/office/powerpoint/2010/main" val="3161246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3A4444F-163A-712E-A818-449D042BAD12}"/>
              </a:ext>
            </a:extLst>
          </p:cNvPr>
          <p:cNvGrpSpPr/>
          <p:nvPr/>
        </p:nvGrpSpPr>
        <p:grpSpPr>
          <a:xfrm>
            <a:off x="98855" y="483472"/>
            <a:ext cx="7482016" cy="4176556"/>
            <a:chOff x="98855" y="880584"/>
            <a:chExt cx="7482016" cy="41765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B8E25C3-C903-2BA3-B248-34B00B258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855" y="880584"/>
              <a:ext cx="7482016" cy="4176556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F6FB86E-4244-8902-5CD4-AA044C94170F}"/>
                </a:ext>
              </a:extLst>
            </p:cNvPr>
            <p:cNvSpPr/>
            <p:nvPr/>
          </p:nvSpPr>
          <p:spPr>
            <a:xfrm>
              <a:off x="5385112" y="2198776"/>
              <a:ext cx="2081288" cy="110355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C41E3B6-6681-155C-2EE5-CCE28E4A4079}"/>
              </a:ext>
            </a:extLst>
          </p:cNvPr>
          <p:cNvSpPr txBox="1"/>
          <p:nvPr/>
        </p:nvSpPr>
        <p:spPr>
          <a:xfrm>
            <a:off x="7680271" y="1174750"/>
            <a:ext cx="1240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We can now see the staff member has been assigned to the Cub Section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46CD29F-13B1-53C6-7034-174283FF0BDC}"/>
              </a:ext>
            </a:extLst>
          </p:cNvPr>
          <p:cNvSpPr/>
          <p:nvPr/>
        </p:nvSpPr>
        <p:spPr>
          <a:xfrm>
            <a:off x="1206500" y="3083024"/>
            <a:ext cx="622300" cy="218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5931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B10CB7-B2A4-297A-371E-129948780D2E}"/>
              </a:ext>
            </a:extLst>
          </p:cNvPr>
          <p:cNvSpPr txBox="1"/>
          <p:nvPr/>
        </p:nvSpPr>
        <p:spPr>
          <a:xfrm>
            <a:off x="457200" y="1242421"/>
            <a:ext cx="289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Staff in Operoo need to also be removed manually by an Administrator</a:t>
            </a:r>
          </a:p>
          <a:p>
            <a:endParaRPr lang="en-AU" dirty="0">
              <a:solidFill>
                <a:schemeClr val="bg1"/>
              </a:solidFill>
              <a:latin typeface="Nunito Sans Light" pitchFamily="2" charset="0"/>
            </a:endParaRPr>
          </a:p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This is not automatic based on a Leaders role</a:t>
            </a:r>
            <a:br>
              <a:rPr lang="en-AU" dirty="0">
                <a:solidFill>
                  <a:schemeClr val="bg1"/>
                </a:solidFill>
                <a:latin typeface="Nunito Sans Light" pitchFamily="2" charset="0"/>
              </a:rPr>
            </a:br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or retirement in Extranet</a:t>
            </a:r>
          </a:p>
          <a:p>
            <a:endParaRPr lang="en-AU" dirty="0">
              <a:solidFill>
                <a:schemeClr val="bg1"/>
              </a:solidFill>
              <a:latin typeface="Nunito Sans Light" pitchFamily="2" charset="0"/>
            </a:endParaRPr>
          </a:p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We are not removing a medical profile, we are removing a permission level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C7D133F-BC3B-D731-7F79-01796BEC6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869" y="1009352"/>
            <a:ext cx="4729820" cy="388245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E378759-4943-BC15-BA1C-3CAD9169EB8C}"/>
              </a:ext>
            </a:extLst>
          </p:cNvPr>
          <p:cNvSpPr/>
          <p:nvPr/>
        </p:nvSpPr>
        <p:spPr>
          <a:xfrm>
            <a:off x="3504934" y="2287270"/>
            <a:ext cx="574678" cy="4716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98555B-9D7A-D1F1-9411-DB58FF3446C3}"/>
              </a:ext>
            </a:extLst>
          </p:cNvPr>
          <p:cNvSpPr txBox="1"/>
          <p:nvPr/>
        </p:nvSpPr>
        <p:spPr>
          <a:xfrm>
            <a:off x="4515146" y="3144520"/>
            <a:ext cx="30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We first need to go back to the Staff section in Operoo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C1BA7F41-41B6-82FC-78BD-E9B8F691C5E6}"/>
              </a:ext>
            </a:extLst>
          </p:cNvPr>
          <p:cNvSpPr/>
          <p:nvPr/>
        </p:nvSpPr>
        <p:spPr>
          <a:xfrm>
            <a:off x="5886949" y="205979"/>
            <a:ext cx="2022070" cy="92075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</a:rPr>
              <a:t>This should show as your Group/</a:t>
            </a:r>
          </a:p>
          <a:p>
            <a:pPr algn="ctr"/>
            <a:r>
              <a:rPr lang="en-AU" sz="1400" dirty="0">
                <a:solidFill>
                  <a:schemeClr val="tx1"/>
                </a:solidFill>
              </a:rPr>
              <a:t>District/Region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D959930-6B3B-8142-2AE7-5BE76575E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/>
              <a:t>Removing Staff</a:t>
            </a:r>
          </a:p>
        </p:txBody>
      </p:sp>
    </p:spTree>
    <p:extLst>
      <p:ext uri="{BB962C8B-B14F-4D97-AF65-F5344CB8AC3E}">
        <p14:creationId xmlns:p14="http://schemas.microsoft.com/office/powerpoint/2010/main" val="220230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6C8E-E955-96CE-DC37-4F05FBFA5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Overview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980B0-C9F9-92A0-FBC9-66F0E9D07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Updating your Group details</a:t>
            </a:r>
          </a:p>
          <a:p>
            <a:r>
              <a:rPr lang="en-US" sz="2800" dirty="0"/>
              <a:t>Staff – Adding, assigning and removing</a:t>
            </a:r>
          </a:p>
          <a:p>
            <a:r>
              <a:rPr lang="en-US" sz="2800" dirty="0" err="1"/>
              <a:t>Eforms</a:t>
            </a:r>
            <a:r>
              <a:rPr lang="en-US" sz="2800" dirty="0"/>
              <a:t> – Creating, managing and archiving </a:t>
            </a:r>
          </a:p>
          <a:p>
            <a:r>
              <a:rPr lang="en-US" sz="2800" dirty="0"/>
              <a:t>Using </a:t>
            </a:r>
            <a:r>
              <a:rPr lang="en-US" sz="2800" dirty="0" err="1"/>
              <a:t>Operoo</a:t>
            </a:r>
            <a:r>
              <a:rPr lang="en-US" sz="2800" dirty="0"/>
              <a:t> for communications</a:t>
            </a:r>
          </a:p>
          <a:p>
            <a:r>
              <a:rPr lang="en-US" sz="2800" dirty="0"/>
              <a:t>Question time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A6A94-8CDD-112D-6764-AC780928F667}"/>
              </a:ext>
            </a:extLst>
          </p:cNvPr>
          <p:cNvSpPr txBox="1"/>
          <p:nvPr/>
        </p:nvSpPr>
        <p:spPr>
          <a:xfrm>
            <a:off x="349250" y="4466970"/>
            <a:ext cx="7055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Nunito Sans" panose="00000500000000000000" pitchFamily="2" charset="0"/>
              </a:rPr>
              <a:t>NB: Above tasks all need to be completed on a desktop computer</a:t>
            </a:r>
          </a:p>
        </p:txBody>
      </p:sp>
    </p:spTree>
    <p:extLst>
      <p:ext uri="{BB962C8B-B14F-4D97-AF65-F5344CB8AC3E}">
        <p14:creationId xmlns:p14="http://schemas.microsoft.com/office/powerpoint/2010/main" val="3207717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94942C4-4233-9928-2E10-359A53B2B4C8}"/>
              </a:ext>
            </a:extLst>
          </p:cNvPr>
          <p:cNvGrpSpPr/>
          <p:nvPr/>
        </p:nvGrpSpPr>
        <p:grpSpPr>
          <a:xfrm>
            <a:off x="268287" y="613410"/>
            <a:ext cx="6888513" cy="4138590"/>
            <a:chOff x="268287" y="941070"/>
            <a:chExt cx="6625023" cy="39166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092F986-ACFB-98A6-BCCA-3C1E43633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287" y="941070"/>
              <a:ext cx="6625023" cy="391668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E520CC2-A489-EC16-DFA0-0ADE261BE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287" y="941070"/>
              <a:ext cx="4000500" cy="52578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D36406-9275-4957-5DF2-F17504283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8787" y="941070"/>
              <a:ext cx="2000529" cy="494030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2F226F5-15C1-5773-B1E2-6F6361670906}"/>
                </a:ext>
              </a:extLst>
            </p:cNvPr>
            <p:cNvSpPr/>
            <p:nvPr/>
          </p:nvSpPr>
          <p:spPr>
            <a:xfrm>
              <a:off x="2754684" y="3966593"/>
              <a:ext cx="574678" cy="47167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7947870-A17A-674C-8D31-84719C9B92AA}"/>
              </a:ext>
            </a:extLst>
          </p:cNvPr>
          <p:cNvSpPr txBox="1"/>
          <p:nvPr/>
        </p:nvSpPr>
        <p:spPr>
          <a:xfrm>
            <a:off x="7344000" y="1467772"/>
            <a:ext cx="14404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Click on the three lines (hamburger) on the staff member you wish</a:t>
            </a:r>
            <a:br>
              <a:rPr lang="en-AU" dirty="0">
                <a:solidFill>
                  <a:schemeClr val="bg1"/>
                </a:solidFill>
                <a:latin typeface="Nunito Sans Light" pitchFamily="2" charset="0"/>
              </a:rPr>
            </a:br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to remove</a:t>
            </a:r>
          </a:p>
        </p:txBody>
      </p:sp>
    </p:spTree>
    <p:extLst>
      <p:ext uri="{BB962C8B-B14F-4D97-AF65-F5344CB8AC3E}">
        <p14:creationId xmlns:p14="http://schemas.microsoft.com/office/powerpoint/2010/main" val="4083163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ABD77FD-99EB-7542-8430-B988733E0C25}"/>
              </a:ext>
            </a:extLst>
          </p:cNvPr>
          <p:cNvSpPr txBox="1"/>
          <p:nvPr/>
        </p:nvSpPr>
        <p:spPr>
          <a:xfrm>
            <a:off x="6232789" y="863590"/>
            <a:ext cx="22419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When the pop up window appears we then need to click on Archive this Staff</a:t>
            </a:r>
          </a:p>
          <a:p>
            <a:endParaRPr lang="en-AU" dirty="0">
              <a:solidFill>
                <a:schemeClr val="bg1"/>
              </a:solidFill>
              <a:latin typeface="Nunito Sans Light" pitchFamily="2" charset="0"/>
            </a:endParaRPr>
          </a:p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A pop up will ask if you are sure you want to do this</a:t>
            </a:r>
          </a:p>
          <a:p>
            <a:endParaRPr lang="en-AU" dirty="0">
              <a:solidFill>
                <a:schemeClr val="bg1"/>
              </a:solidFill>
              <a:latin typeface="Nunito Sans Light" pitchFamily="2" charset="0"/>
            </a:endParaRPr>
          </a:p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Click the tick box and then the Archive button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3DEA2F-FB6A-9F29-9FA1-715B91797104}"/>
              </a:ext>
            </a:extLst>
          </p:cNvPr>
          <p:cNvGrpSpPr/>
          <p:nvPr/>
        </p:nvGrpSpPr>
        <p:grpSpPr>
          <a:xfrm>
            <a:off x="669255" y="330073"/>
            <a:ext cx="5146238" cy="4483354"/>
            <a:chOff x="298450" y="383846"/>
            <a:chExt cx="5146238" cy="448335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AD748BC-2C58-CDDF-2611-FFF72DD9526F}"/>
                </a:ext>
              </a:extLst>
            </p:cNvPr>
            <p:cNvGrpSpPr/>
            <p:nvPr/>
          </p:nvGrpSpPr>
          <p:grpSpPr>
            <a:xfrm>
              <a:off x="298450" y="383846"/>
              <a:ext cx="5146238" cy="4483354"/>
              <a:chOff x="3397250" y="782320"/>
              <a:chExt cx="4762500" cy="414904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BEC1BFC-21FC-AE9B-7340-05C4DA5EF7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07" t="1629" r="1640" b="8024"/>
              <a:stretch/>
            </p:blipFill>
            <p:spPr>
              <a:xfrm>
                <a:off x="3397250" y="782320"/>
                <a:ext cx="4762500" cy="414904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1F20B48-7CE3-6C0A-9F80-082062BED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03895" y="1100044"/>
                <a:ext cx="847905" cy="271556"/>
              </a:xfrm>
              <a:prstGeom prst="rect">
                <a:avLst/>
              </a:prstGeom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6E9A14E-9265-5904-7BC5-B84F592CF3B8}"/>
                  </a:ext>
                </a:extLst>
              </p:cNvPr>
              <p:cNvSpPr/>
              <p:nvPr/>
            </p:nvSpPr>
            <p:spPr>
              <a:xfrm>
                <a:off x="3480252" y="3100477"/>
                <a:ext cx="991588" cy="461874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E8A6ED30-008A-57A6-A5F8-8A8FCAC56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54495" y="1690594"/>
                <a:ext cx="847905" cy="119156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C10A76D-3B62-2866-4FCE-1009AA4623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16445" y="1393447"/>
                <a:ext cx="1533705" cy="215531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1CE0FA-55EC-1353-D0C3-35FEAAA9B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50412" y="4119122"/>
              <a:ext cx="3494276" cy="7279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9372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17152"/>
            <a:ext cx="560400" cy="758157"/>
          </a:xfrm>
        </p:spPr>
        <p:txBody>
          <a:bodyPr>
            <a:normAutofit/>
          </a:bodyPr>
          <a:lstStyle/>
          <a:p>
            <a:pPr algn="l">
              <a:tabLst>
                <a:tab pos="2058988" algn="l"/>
              </a:tabLst>
            </a:pPr>
            <a:r>
              <a:rPr lang="en-AU" sz="2000" dirty="0"/>
              <a:t>1</a:t>
            </a:r>
          </a:p>
        </p:txBody>
      </p:sp>
      <p:pic>
        <p:nvPicPr>
          <p:cNvPr id="8" name="Content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A2F84BE-A002-C648-A6E9-CDB3899B4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16621"/>
          <a:stretch/>
        </p:blipFill>
        <p:spPr>
          <a:xfrm>
            <a:off x="959811" y="1367671"/>
            <a:ext cx="3420332" cy="1425929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F5FC683-EFFB-D455-FCBD-DCDB68263C8B}"/>
              </a:ext>
            </a:extLst>
          </p:cNvPr>
          <p:cNvGrpSpPr/>
          <p:nvPr/>
        </p:nvGrpSpPr>
        <p:grpSpPr>
          <a:xfrm>
            <a:off x="4877683" y="1367671"/>
            <a:ext cx="3287600" cy="1566195"/>
            <a:chOff x="4819816" y="1248614"/>
            <a:chExt cx="3780773" cy="180114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4105B2-E7FF-4AF5-89F6-C5C18C707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19816" y="1248614"/>
              <a:ext cx="3780773" cy="1801140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B33417-E68A-42C4-978C-7F9A4C76B9A5}"/>
                </a:ext>
              </a:extLst>
            </p:cNvPr>
            <p:cNvSpPr/>
            <p:nvPr/>
          </p:nvSpPr>
          <p:spPr>
            <a:xfrm>
              <a:off x="5010198" y="2421880"/>
              <a:ext cx="1776365" cy="45065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AU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D0947DC6-5A52-475B-A26D-03F199E4A843}"/>
              </a:ext>
            </a:extLst>
          </p:cNvPr>
          <p:cNvSpPr/>
          <p:nvPr/>
        </p:nvSpPr>
        <p:spPr>
          <a:xfrm>
            <a:off x="1076724" y="1496230"/>
            <a:ext cx="658178" cy="365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AU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92291D-2A0F-AA66-D6F2-D3A5199B505E}"/>
              </a:ext>
            </a:extLst>
          </p:cNvPr>
          <p:cNvGrpSpPr/>
          <p:nvPr/>
        </p:nvGrpSpPr>
        <p:grpSpPr>
          <a:xfrm>
            <a:off x="959811" y="3117810"/>
            <a:ext cx="2506439" cy="1840665"/>
            <a:chOff x="788541" y="2742665"/>
            <a:chExt cx="3143886" cy="230879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A70BE0-1DF3-4274-BFDD-FF1FEDC01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8541" y="2742665"/>
              <a:ext cx="3143886" cy="2308790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7AF28BA-60FE-47C2-9700-3D6F1FB08C43}"/>
                </a:ext>
              </a:extLst>
            </p:cNvPr>
            <p:cNvSpPr/>
            <p:nvPr/>
          </p:nvSpPr>
          <p:spPr>
            <a:xfrm>
              <a:off x="905395" y="2872533"/>
              <a:ext cx="1616349" cy="4905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AU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DF9EBD-6BEB-091C-5456-3F02EF90FA0D}"/>
              </a:ext>
            </a:extLst>
          </p:cNvPr>
          <p:cNvGrpSpPr/>
          <p:nvPr/>
        </p:nvGrpSpPr>
        <p:grpSpPr>
          <a:xfrm>
            <a:off x="4877682" y="3117810"/>
            <a:ext cx="3287600" cy="1693524"/>
            <a:chOff x="4718558" y="3117811"/>
            <a:chExt cx="3573240" cy="184066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7BD7CB3-5CBF-4DCA-8B4F-F2D52FB389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12004" b="38403"/>
            <a:stretch/>
          </p:blipFill>
          <p:spPr>
            <a:xfrm>
              <a:off x="4718558" y="3117811"/>
              <a:ext cx="3573240" cy="1840664"/>
            </a:xfrm>
            <a:prstGeom prst="rect">
              <a:avLst/>
            </a:prstGeom>
          </p:spPr>
        </p:pic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id="{0FEA733F-686E-4BD9-90DE-38980D764C6B}"/>
                </a:ext>
              </a:extLst>
            </p:cNvPr>
            <p:cNvSpPr/>
            <p:nvPr/>
          </p:nvSpPr>
          <p:spPr>
            <a:xfrm>
              <a:off x="4918165" y="3767578"/>
              <a:ext cx="184067" cy="127309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A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id="{DE0EB9D3-D799-BB3B-3633-281B1547F03B}"/>
                </a:ext>
              </a:extLst>
            </p:cNvPr>
            <p:cNvSpPr/>
            <p:nvPr/>
          </p:nvSpPr>
          <p:spPr>
            <a:xfrm>
              <a:off x="4918165" y="4023725"/>
              <a:ext cx="184067" cy="127309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A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B51BB0D4-A08A-B774-A633-06A913DC557B}"/>
                </a:ext>
              </a:extLst>
            </p:cNvPr>
            <p:cNvSpPr/>
            <p:nvPr/>
          </p:nvSpPr>
          <p:spPr>
            <a:xfrm>
              <a:off x="4918165" y="4244819"/>
              <a:ext cx="184067" cy="127309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AU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4A1AF745-65BD-3881-630D-CB2B6EF9F5AF}"/>
              </a:ext>
            </a:extLst>
          </p:cNvPr>
          <p:cNvSpPr txBox="1">
            <a:spLocks/>
          </p:cNvSpPr>
          <p:nvPr/>
        </p:nvSpPr>
        <p:spPr>
          <a:xfrm>
            <a:off x="609600" y="475707"/>
            <a:ext cx="8485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FFFFFF"/>
                </a:solidFill>
                <a:latin typeface="Nunito Sans Black"/>
                <a:ea typeface="+mj-ea"/>
                <a:cs typeface="Nunito Sans Black"/>
              </a:defRPr>
            </a:lvl1pPr>
          </a:lstStyle>
          <a:p>
            <a:pPr algn="l">
              <a:tabLst>
                <a:tab pos="2058988" algn="l"/>
              </a:tabLst>
            </a:pPr>
            <a:r>
              <a:rPr lang="en-AU" dirty="0"/>
              <a:t>Setting up an </a:t>
            </a:r>
            <a:r>
              <a:rPr lang="en-AU" dirty="0" err="1"/>
              <a:t>eForm</a:t>
            </a:r>
            <a:r>
              <a:rPr lang="en-AU" dirty="0"/>
              <a:t> | Administrator</a:t>
            </a:r>
            <a:br>
              <a:rPr lang="en-AU" dirty="0"/>
            </a:br>
            <a:r>
              <a:rPr lang="en-AU" sz="1800" dirty="0"/>
              <a:t>For Administrators </a:t>
            </a:r>
            <a:r>
              <a:rPr lang="en-AU" sz="4700" dirty="0"/>
              <a:t> 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B53449B-F0B5-7973-7109-D2D560376D62}"/>
              </a:ext>
            </a:extLst>
          </p:cNvPr>
          <p:cNvSpPr txBox="1">
            <a:spLocks/>
          </p:cNvSpPr>
          <p:nvPr/>
        </p:nvSpPr>
        <p:spPr>
          <a:xfrm>
            <a:off x="609600" y="2927489"/>
            <a:ext cx="560400" cy="758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FFFFFF"/>
                </a:solidFill>
                <a:latin typeface="Nunito Sans Black"/>
                <a:ea typeface="+mj-ea"/>
                <a:cs typeface="Nunito Sans Black"/>
              </a:defRPr>
            </a:lvl1pPr>
          </a:lstStyle>
          <a:p>
            <a:pPr algn="l">
              <a:tabLst>
                <a:tab pos="2058988" algn="l"/>
              </a:tabLst>
            </a:pPr>
            <a:r>
              <a:rPr lang="en-AU" sz="2000" dirty="0"/>
              <a:t>2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781C5ED-9466-DA2F-F006-D833C4DDC04E}"/>
              </a:ext>
            </a:extLst>
          </p:cNvPr>
          <p:cNvSpPr txBox="1">
            <a:spLocks/>
          </p:cNvSpPr>
          <p:nvPr/>
        </p:nvSpPr>
        <p:spPr>
          <a:xfrm>
            <a:off x="4495240" y="1072417"/>
            <a:ext cx="560400" cy="758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FFFFFF"/>
                </a:solidFill>
                <a:latin typeface="Nunito Sans Black"/>
                <a:ea typeface="+mj-ea"/>
                <a:cs typeface="Nunito Sans Black"/>
              </a:defRPr>
            </a:lvl1pPr>
          </a:lstStyle>
          <a:p>
            <a:pPr algn="l">
              <a:tabLst>
                <a:tab pos="2058988" algn="l"/>
              </a:tabLst>
            </a:pPr>
            <a:r>
              <a:rPr lang="en-AU" sz="2000" dirty="0"/>
              <a:t>3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29C7EA5-B5B0-212D-5D25-26565FA78637}"/>
              </a:ext>
            </a:extLst>
          </p:cNvPr>
          <p:cNvSpPr txBox="1">
            <a:spLocks/>
          </p:cNvSpPr>
          <p:nvPr/>
        </p:nvSpPr>
        <p:spPr>
          <a:xfrm>
            <a:off x="4495240" y="2882754"/>
            <a:ext cx="560400" cy="758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FFFFFF"/>
                </a:solidFill>
                <a:latin typeface="Nunito Sans Black"/>
                <a:ea typeface="+mj-ea"/>
                <a:cs typeface="Nunito Sans Black"/>
              </a:defRPr>
            </a:lvl1pPr>
          </a:lstStyle>
          <a:p>
            <a:pPr algn="l">
              <a:tabLst>
                <a:tab pos="2058988" algn="l"/>
              </a:tabLst>
            </a:pPr>
            <a:r>
              <a:rPr lang="en-US" sz="2000" dirty="0"/>
              <a:t>4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56197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CDDF8FD-1938-4B39-A9B9-C09C510F6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94" y="920925"/>
            <a:ext cx="3842891" cy="409692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44EA74E-65B7-B8FF-E8FE-9CCAD61A7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/>
              <a:t>Filling in the 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95D3F0-DC2F-7EAA-1AA2-2177774CC40B}"/>
              </a:ext>
            </a:extLst>
          </p:cNvPr>
          <p:cNvSpPr txBox="1"/>
          <p:nvPr/>
        </p:nvSpPr>
        <p:spPr>
          <a:xfrm>
            <a:off x="4642847" y="1048154"/>
            <a:ext cx="3842890" cy="361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Here we add in a title for our event/camp/activity.</a:t>
            </a:r>
          </a:p>
          <a:p>
            <a:pPr marL="214313" indent="-214313">
              <a:buFontTx/>
              <a:buChar char="-"/>
            </a:pPr>
            <a:r>
              <a:rPr lang="en-AU" sz="1350" dirty="0">
                <a:solidFill>
                  <a:schemeClr val="bg1"/>
                </a:solidFill>
                <a:latin typeface="Nunito Sans Light" pitchFamily="2" charset="0"/>
              </a:rPr>
              <a:t>I like to include the location and date</a:t>
            </a:r>
            <a:br>
              <a:rPr lang="en-AU" sz="1350" dirty="0">
                <a:solidFill>
                  <a:schemeClr val="bg1"/>
                </a:solidFill>
                <a:latin typeface="Nunito Sans Light" pitchFamily="2" charset="0"/>
              </a:rPr>
            </a:br>
            <a:r>
              <a:rPr lang="en-AU" sz="1350" dirty="0">
                <a:solidFill>
                  <a:schemeClr val="bg1"/>
                </a:solidFill>
                <a:latin typeface="Nunito Sans Light" pitchFamily="2" charset="0"/>
              </a:rPr>
              <a:t>where possible</a:t>
            </a:r>
          </a:p>
          <a:p>
            <a:endParaRPr lang="en-AU" sz="825" dirty="0">
              <a:solidFill>
                <a:schemeClr val="bg1"/>
              </a:solidFill>
              <a:latin typeface="Nunito Sans Light" pitchFamily="2" charset="0"/>
            </a:endParaRPr>
          </a:p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You can enter whole documents like a flyer, gear list etc or you can add in questions for your members to answer if you want.</a:t>
            </a:r>
          </a:p>
          <a:p>
            <a:endParaRPr lang="en-AU" sz="825" dirty="0">
              <a:solidFill>
                <a:schemeClr val="bg1"/>
              </a:solidFill>
              <a:latin typeface="Nunito Sans Light" pitchFamily="2" charset="0"/>
            </a:endParaRPr>
          </a:p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You can also leave all of this blank if you are just wanting this to be a place holder of profiles for an event. </a:t>
            </a:r>
          </a:p>
          <a:p>
            <a:endParaRPr lang="en-AU" sz="825" dirty="0">
              <a:solidFill>
                <a:schemeClr val="bg1"/>
              </a:solidFill>
              <a:latin typeface="Nunito Sans Light" pitchFamily="2" charset="0"/>
            </a:endParaRPr>
          </a:p>
          <a:p>
            <a:r>
              <a:rPr lang="en-AU" sz="1350" dirty="0">
                <a:solidFill>
                  <a:schemeClr val="bg1"/>
                </a:solidFill>
                <a:latin typeface="Nunito Sans Light" pitchFamily="2" charset="0"/>
              </a:rPr>
              <a:t>Don’t forget the SAVE button at the bottom</a:t>
            </a:r>
          </a:p>
        </p:txBody>
      </p:sp>
    </p:spTree>
    <p:extLst>
      <p:ext uri="{BB962C8B-B14F-4D97-AF65-F5344CB8AC3E}">
        <p14:creationId xmlns:p14="http://schemas.microsoft.com/office/powerpoint/2010/main" val="3288877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379E21-5886-C0D3-8C62-6807106307D1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FFFFFF"/>
                </a:solidFill>
                <a:latin typeface="Nunito Sans Black"/>
                <a:ea typeface="+mj-ea"/>
                <a:cs typeface="Nunito Sans Black"/>
              </a:defRPr>
            </a:lvl1pPr>
          </a:lstStyle>
          <a:p>
            <a:pPr algn="l"/>
            <a:r>
              <a:rPr lang="en-AU"/>
              <a:t>Member Selection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12F8F3-9265-EEC2-3F04-6355A5D77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25" y="1659725"/>
            <a:ext cx="6130193" cy="29079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B1D31E-1A85-8B8C-1B0B-93F380EDE65F}"/>
              </a:ext>
            </a:extLst>
          </p:cNvPr>
          <p:cNvSpPr txBox="1"/>
          <p:nvPr/>
        </p:nvSpPr>
        <p:spPr>
          <a:xfrm>
            <a:off x="457200" y="971550"/>
            <a:ext cx="57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Nunito Sans" panose="00000500000000000000" pitchFamily="2" charset="0"/>
              </a:rPr>
              <a:t>Here we leave the selection as Static Members – We will return to adding member to the </a:t>
            </a:r>
            <a:r>
              <a:rPr lang="en-AU" dirty="0" err="1">
                <a:solidFill>
                  <a:schemeClr val="bg1"/>
                </a:solidFill>
                <a:latin typeface="Nunito Sans" panose="00000500000000000000" pitchFamily="2" charset="0"/>
              </a:rPr>
              <a:t>eForm</a:t>
            </a:r>
            <a:r>
              <a:rPr lang="en-AU" dirty="0">
                <a:solidFill>
                  <a:schemeClr val="bg1"/>
                </a:solidFill>
                <a:latin typeface="Nunito Sans" panose="00000500000000000000" pitchFamily="2" charset="0"/>
              </a:rPr>
              <a:t> later.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601BBB-12A9-1EE4-2BFC-AB5517AC6804}"/>
              </a:ext>
            </a:extLst>
          </p:cNvPr>
          <p:cNvSpPr txBox="1"/>
          <p:nvPr/>
        </p:nvSpPr>
        <p:spPr>
          <a:xfrm>
            <a:off x="538925" y="4643437"/>
            <a:ext cx="397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  <a:latin typeface="Nunito Sans" panose="00000500000000000000" pitchFamily="2" charset="0"/>
              </a:rPr>
              <a:t>Click SAVE and NEXT </a:t>
            </a:r>
            <a:r>
              <a:rPr lang="en-AU" sz="2000" dirty="0">
                <a:solidFill>
                  <a:schemeClr val="bg1"/>
                </a:solidFill>
                <a:latin typeface="Nunito Sans" panose="00000500000000000000" pitchFamily="2" charset="0"/>
              </a:rPr>
              <a:t>button</a:t>
            </a:r>
            <a:endParaRPr lang="en-AU" sz="1600" dirty="0">
              <a:solidFill>
                <a:schemeClr val="bg1"/>
              </a:solidFill>
              <a:latin typeface="Nunit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868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BD897-7BF5-4D36-AFCF-7659D7474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/>
              <a:t>Settings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F586D-331B-C520-9DBA-9777FF49E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32" y="985942"/>
            <a:ext cx="3714768" cy="3980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BF6F0D-B503-6357-CBA4-8E9EFF8AD56F}"/>
              </a:ext>
            </a:extLst>
          </p:cNvPr>
          <p:cNvSpPr txBox="1"/>
          <p:nvPr/>
        </p:nvSpPr>
        <p:spPr>
          <a:xfrm>
            <a:off x="4620816" y="1592214"/>
            <a:ext cx="3601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This is the settings for the </a:t>
            </a:r>
            <a:r>
              <a:rPr lang="en-AU" dirty="0" err="1">
                <a:solidFill>
                  <a:schemeClr val="bg1"/>
                </a:solidFill>
                <a:latin typeface="Nunito Sans Light" pitchFamily="2" charset="0"/>
              </a:rPr>
              <a:t>eForm</a:t>
            </a:r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 and determines who can see it and how often the members will receive notifications about it. </a:t>
            </a:r>
          </a:p>
          <a:p>
            <a:endParaRPr lang="en-AU" dirty="0">
              <a:solidFill>
                <a:schemeClr val="bg1"/>
              </a:solidFill>
              <a:latin typeface="Nunito Sans Light" pitchFamily="2" charset="0"/>
            </a:endParaRPr>
          </a:p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There are two main things to note on this first bit:</a:t>
            </a:r>
          </a:p>
          <a:p>
            <a:pPr marL="257175" indent="-257175">
              <a:buFontTx/>
              <a:buChar char="-"/>
            </a:pPr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Frequency of Email reminders</a:t>
            </a:r>
          </a:p>
          <a:p>
            <a:pPr marL="257175" indent="-257175">
              <a:buFontTx/>
              <a:buChar char="-"/>
            </a:pPr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Up to Date Care Profile</a:t>
            </a:r>
          </a:p>
        </p:txBody>
      </p:sp>
    </p:spTree>
    <p:extLst>
      <p:ext uri="{BB962C8B-B14F-4D97-AF65-F5344CB8AC3E}">
        <p14:creationId xmlns:p14="http://schemas.microsoft.com/office/powerpoint/2010/main" val="2766185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A42301-38F5-7C67-3F4F-5B48C12DC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86" y="122444"/>
            <a:ext cx="4295546" cy="48986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21FE4C-408E-EA45-E6DB-4558545E694D}"/>
              </a:ext>
            </a:extLst>
          </p:cNvPr>
          <p:cNvSpPr txBox="1"/>
          <p:nvPr/>
        </p:nvSpPr>
        <p:spPr>
          <a:xfrm>
            <a:off x="4679370" y="825118"/>
            <a:ext cx="429554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dirty="0">
                <a:solidFill>
                  <a:schemeClr val="bg1"/>
                </a:solidFill>
                <a:latin typeface="Nunito Sans" panose="00000500000000000000" pitchFamily="2" charset="0"/>
              </a:rPr>
              <a:t>Most of these settings you can leave as is but feel free to adjust if needed.</a:t>
            </a:r>
          </a:p>
          <a:p>
            <a:endParaRPr lang="en-AU" sz="1700" dirty="0">
              <a:solidFill>
                <a:schemeClr val="bg1"/>
              </a:solidFill>
              <a:latin typeface="Nunito Sans" panose="00000500000000000000" pitchFamily="2" charset="0"/>
            </a:endParaRPr>
          </a:p>
          <a:p>
            <a:r>
              <a:rPr lang="en-AU" sz="1700" dirty="0">
                <a:solidFill>
                  <a:schemeClr val="bg1"/>
                </a:solidFill>
                <a:latin typeface="Nunito Sans" panose="00000500000000000000" pitchFamily="2" charset="0"/>
              </a:rPr>
              <a:t>Main points to make sure you have the right information for are: </a:t>
            </a:r>
          </a:p>
          <a:p>
            <a:pPr marL="214313" indent="-214313">
              <a:buFontTx/>
              <a:buChar char="-"/>
            </a:pPr>
            <a:r>
              <a:rPr lang="en-AU" sz="1700" dirty="0">
                <a:solidFill>
                  <a:schemeClr val="bg1"/>
                </a:solidFill>
                <a:latin typeface="Nunito Sans" panose="00000500000000000000" pitchFamily="2" charset="0"/>
              </a:rPr>
              <a:t>Email notification and </a:t>
            </a:r>
            <a:r>
              <a:rPr lang="en-AU" sz="1700" dirty="0" err="1">
                <a:solidFill>
                  <a:schemeClr val="bg1"/>
                </a:solidFill>
                <a:latin typeface="Nunito Sans" panose="00000500000000000000" pitchFamily="2" charset="0"/>
              </a:rPr>
              <a:t>eForm</a:t>
            </a:r>
            <a:r>
              <a:rPr lang="en-AU" sz="1700" dirty="0">
                <a:solidFill>
                  <a:schemeClr val="bg1"/>
                </a:solidFill>
                <a:latin typeface="Nunito Sans" panose="00000500000000000000" pitchFamily="2" charset="0"/>
              </a:rPr>
              <a:t> responses</a:t>
            </a:r>
          </a:p>
          <a:p>
            <a:pPr marL="214313" indent="-214313">
              <a:buFontTx/>
              <a:buChar char="-"/>
            </a:pPr>
            <a:r>
              <a:rPr lang="en-AU" sz="1700" dirty="0">
                <a:solidFill>
                  <a:schemeClr val="bg1"/>
                </a:solidFill>
                <a:latin typeface="Nunito Sans" panose="00000500000000000000" pitchFamily="2" charset="0"/>
              </a:rPr>
              <a:t>Reply to*</a:t>
            </a:r>
          </a:p>
          <a:p>
            <a:pPr marL="214313" indent="-214313">
              <a:buFontTx/>
              <a:buChar char="-"/>
            </a:pPr>
            <a:r>
              <a:rPr lang="en-AU" sz="1700" dirty="0">
                <a:solidFill>
                  <a:schemeClr val="bg1"/>
                </a:solidFill>
                <a:latin typeface="Nunito Sans" panose="00000500000000000000" pitchFamily="2" charset="0"/>
              </a:rPr>
              <a:t>Automatically archive </a:t>
            </a:r>
            <a:r>
              <a:rPr lang="en-AU" sz="1700" dirty="0" err="1">
                <a:solidFill>
                  <a:schemeClr val="bg1"/>
                </a:solidFill>
                <a:latin typeface="Nunito Sans" panose="00000500000000000000" pitchFamily="2" charset="0"/>
              </a:rPr>
              <a:t>eForm</a:t>
            </a:r>
            <a:r>
              <a:rPr lang="en-AU" sz="1700" dirty="0">
                <a:solidFill>
                  <a:schemeClr val="bg1"/>
                </a:solidFill>
                <a:latin typeface="Nunito Sans" panose="00000500000000000000" pitchFamily="2" charset="0"/>
              </a:rPr>
              <a:t> after</a:t>
            </a:r>
          </a:p>
          <a:p>
            <a:pPr marL="214313" indent="-214313">
              <a:buFontTx/>
              <a:buChar char="-"/>
            </a:pPr>
            <a:endParaRPr lang="en-AU" sz="1700" dirty="0">
              <a:solidFill>
                <a:schemeClr val="bg1"/>
              </a:solidFill>
              <a:latin typeface="Nunito Sans" panose="00000500000000000000" pitchFamily="2" charset="0"/>
            </a:endParaRPr>
          </a:p>
          <a:p>
            <a:r>
              <a:rPr lang="en-AU" sz="1700" dirty="0">
                <a:solidFill>
                  <a:schemeClr val="bg1"/>
                </a:solidFill>
                <a:latin typeface="Nunito Sans" panose="00000500000000000000" pitchFamily="2" charset="0"/>
              </a:rPr>
              <a:t>And don’t forget to choose a colour</a:t>
            </a:r>
            <a:br>
              <a:rPr lang="en-AU" sz="1700" dirty="0">
                <a:solidFill>
                  <a:schemeClr val="bg1"/>
                </a:solidFill>
                <a:latin typeface="Nunito Sans" panose="00000500000000000000" pitchFamily="2" charset="0"/>
              </a:rPr>
            </a:br>
            <a:r>
              <a:rPr lang="en-AU" sz="1700" dirty="0">
                <a:solidFill>
                  <a:schemeClr val="bg1"/>
                </a:solidFill>
                <a:latin typeface="Nunito Sans" panose="00000500000000000000" pitchFamily="2" charset="0"/>
              </a:rPr>
              <a:t>for the </a:t>
            </a:r>
            <a:r>
              <a:rPr lang="en-AU" sz="1700" dirty="0" err="1">
                <a:solidFill>
                  <a:schemeClr val="bg1"/>
                </a:solidFill>
                <a:latin typeface="Nunito Sans" panose="00000500000000000000" pitchFamily="2" charset="0"/>
              </a:rPr>
              <a:t>eForm</a:t>
            </a:r>
            <a:endParaRPr lang="en-AU" sz="1700" dirty="0">
              <a:solidFill>
                <a:schemeClr val="bg1"/>
              </a:solidFill>
              <a:latin typeface="Nunito Sans" panose="00000500000000000000" pitchFamily="2" charset="0"/>
            </a:endParaRPr>
          </a:p>
          <a:p>
            <a:endParaRPr lang="en-AU" sz="1700" dirty="0">
              <a:solidFill>
                <a:schemeClr val="bg1"/>
              </a:solidFill>
              <a:latin typeface="Nunito Sans" panose="00000500000000000000" pitchFamily="2" charset="0"/>
            </a:endParaRPr>
          </a:p>
          <a:p>
            <a:r>
              <a:rPr lang="en-AU" sz="1700" dirty="0">
                <a:solidFill>
                  <a:schemeClr val="bg1"/>
                </a:solidFill>
                <a:latin typeface="Nunito Sans" panose="00000500000000000000" pitchFamily="2" charset="0"/>
              </a:rPr>
              <a:t>SAVE and NEXT </a:t>
            </a:r>
          </a:p>
        </p:txBody>
      </p:sp>
    </p:spTree>
    <p:extLst>
      <p:ext uri="{BB962C8B-B14F-4D97-AF65-F5344CB8AC3E}">
        <p14:creationId xmlns:p14="http://schemas.microsoft.com/office/powerpoint/2010/main" val="1025235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dirty="0"/>
              <a:t>Finishing up the </a:t>
            </a:r>
            <a:r>
              <a:rPr lang="en-AU" dirty="0" err="1"/>
              <a:t>eForm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36D7CC-3C4F-A4E2-1E97-C94A870F4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60" y="1378409"/>
            <a:ext cx="4083016" cy="26011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07614C-53AD-0FD4-7665-E00015D44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926" y="1378409"/>
            <a:ext cx="4117088" cy="238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23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19EE2-2FE9-506E-A7EC-1362E2F0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AU" dirty="0"/>
              <a:t>Admin view when </a:t>
            </a:r>
            <a:r>
              <a:rPr lang="en-AU" dirty="0" err="1"/>
              <a:t>eForms</a:t>
            </a:r>
            <a:r>
              <a:rPr lang="en-AU" dirty="0"/>
              <a:t> created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43C047-E08D-3C7C-6AAB-6F177AC85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800" y="940074"/>
            <a:ext cx="6856933" cy="3997447"/>
          </a:xfrm>
        </p:spPr>
      </p:pic>
    </p:spTree>
    <p:extLst>
      <p:ext uri="{BB962C8B-B14F-4D97-AF65-F5344CB8AC3E}">
        <p14:creationId xmlns:p14="http://schemas.microsoft.com/office/powerpoint/2010/main" val="602538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29179"/>
            <a:ext cx="7347600" cy="857250"/>
          </a:xfrm>
        </p:spPr>
        <p:txBody>
          <a:bodyPr>
            <a:noAutofit/>
          </a:bodyPr>
          <a:lstStyle/>
          <a:p>
            <a:pPr algn="l"/>
            <a:r>
              <a:rPr lang="en-AU" sz="3400" dirty="0"/>
              <a:t>Alternative Solutions for District, Region and State Events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40800"/>
            <a:ext cx="7095600" cy="3394472"/>
          </a:xfrm>
        </p:spPr>
        <p:txBody>
          <a:bodyPr>
            <a:normAutofit fontScale="92500" lnSpcReduction="10000"/>
          </a:bodyPr>
          <a:lstStyle/>
          <a:p>
            <a:r>
              <a:rPr lang="en-AU" sz="2400" dirty="0"/>
              <a:t>Each group creates an </a:t>
            </a:r>
            <a:r>
              <a:rPr lang="en-AU" sz="2400" dirty="0" err="1"/>
              <a:t>eForm</a:t>
            </a:r>
            <a:endParaRPr lang="en-AU" sz="2400" dirty="0"/>
          </a:p>
          <a:p>
            <a:r>
              <a:rPr lang="en-AU" sz="2400" dirty="0"/>
              <a:t>Each group adds the designated camp first aider to the </a:t>
            </a:r>
            <a:r>
              <a:rPr lang="en-AU" sz="2400" dirty="0" err="1"/>
              <a:t>eForm</a:t>
            </a:r>
            <a:r>
              <a:rPr lang="en-AU" sz="2400" dirty="0"/>
              <a:t> as a staff</a:t>
            </a:r>
          </a:p>
          <a:p>
            <a:r>
              <a:rPr lang="en-AU" sz="2400" dirty="0"/>
              <a:t>Not all leaders need access to all youth’s files </a:t>
            </a:r>
          </a:p>
          <a:p>
            <a:r>
              <a:rPr lang="en-AU" sz="2400" dirty="0"/>
              <a:t>You may need to reach out to the level above </a:t>
            </a:r>
            <a:r>
              <a:rPr lang="en-AU" sz="2400" dirty="0" err="1"/>
              <a:t>ie</a:t>
            </a:r>
            <a:r>
              <a:rPr lang="en-AU" sz="2400" dirty="0"/>
              <a:t> District, Region or State depending on who is attending to create the </a:t>
            </a:r>
            <a:r>
              <a:rPr lang="en-AU" sz="2400" dirty="0" err="1"/>
              <a:t>eForm</a:t>
            </a:r>
            <a:r>
              <a:rPr lang="en-AU" sz="2400" dirty="0"/>
              <a:t> </a:t>
            </a:r>
          </a:p>
          <a:p>
            <a:r>
              <a:rPr lang="en-AU" sz="2400" dirty="0"/>
              <a:t>Large events may require you to send a list of Members names and member number to your GL, DC, RC etc to bulk add members to an </a:t>
            </a:r>
            <a:r>
              <a:rPr lang="en-AU" sz="2400" dirty="0" err="1"/>
              <a:t>eForm</a:t>
            </a:r>
            <a:endParaRPr lang="en-AU" sz="2400" dirty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26003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table&#10;&#10;Description automatically generated">
            <a:extLst>
              <a:ext uri="{FF2B5EF4-FFF2-40B4-BE49-F238E27FC236}">
                <a16:creationId xmlns:a16="http://schemas.microsoft.com/office/drawing/2014/main" id="{B6C2DE49-0042-FCD5-4B84-638594799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73830"/>
            <a:ext cx="5563277" cy="31893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07AD89-AC12-C88F-B587-7AE71BBA2E64}"/>
              </a:ext>
            </a:extLst>
          </p:cNvPr>
          <p:cNvSpPr txBox="1"/>
          <p:nvPr/>
        </p:nvSpPr>
        <p:spPr>
          <a:xfrm>
            <a:off x="6182557" y="1339660"/>
            <a:ext cx="2751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To update Group details you will need to be the administrator* for you Group/Formation</a:t>
            </a:r>
          </a:p>
          <a:p>
            <a:endParaRPr lang="en-AU" dirty="0">
              <a:solidFill>
                <a:schemeClr val="bg1"/>
              </a:solidFill>
              <a:latin typeface="Nunito Sans Light" pitchFamily="2" charset="0"/>
            </a:endParaRPr>
          </a:p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When you log in as an administrator this is the view you will get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70504-14F1-ABBF-69F2-C2E718590711}"/>
              </a:ext>
            </a:extLst>
          </p:cNvPr>
          <p:cNvSpPr txBox="1"/>
          <p:nvPr/>
        </p:nvSpPr>
        <p:spPr>
          <a:xfrm>
            <a:off x="457200" y="4528751"/>
            <a:ext cx="502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Nunito Sans" panose="00000500000000000000" pitchFamily="2" charset="0"/>
              </a:rPr>
              <a:t>*Administrator = LIC of Group/District/Region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F535BC-35A6-C754-2C09-169C6C42F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/>
              <a:t>Updating Group Details</a:t>
            </a:r>
          </a:p>
        </p:txBody>
      </p:sp>
    </p:spTree>
    <p:extLst>
      <p:ext uri="{BB962C8B-B14F-4D97-AF65-F5344CB8AC3E}">
        <p14:creationId xmlns:p14="http://schemas.microsoft.com/office/powerpoint/2010/main" val="3487983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en-AU" dirty="0"/>
              <a:t>Where do I go for help?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B85F93-C289-805D-A1A3-6FFF5FFA5BC4}"/>
              </a:ext>
            </a:extLst>
          </p:cNvPr>
          <p:cNvGrpSpPr/>
          <p:nvPr/>
        </p:nvGrpSpPr>
        <p:grpSpPr>
          <a:xfrm>
            <a:off x="638637" y="1420943"/>
            <a:ext cx="6503578" cy="2956586"/>
            <a:chOff x="582042" y="1205285"/>
            <a:chExt cx="7452339" cy="33879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ACA1622-8A48-36F9-38A1-BB54334333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43" t="8285" r="-443"/>
            <a:stretch/>
          </p:blipFill>
          <p:spPr>
            <a:xfrm>
              <a:off x="582042" y="1205285"/>
              <a:ext cx="7452339" cy="338790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4442296" y="1310004"/>
              <a:ext cx="1144117" cy="6545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AU" dirty="0">
                <a:solidFill>
                  <a:prstClr val="white"/>
                </a:solidFill>
                <a:highlight>
                  <a:srgbClr val="FF0000"/>
                </a:highlight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525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3191EA-AE6C-B520-2D3A-29F92A57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en-AU" dirty="0"/>
              <a:t>Where do I go for help?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0AC3A9-4E28-AE34-DD98-95B51FB459C1}"/>
              </a:ext>
            </a:extLst>
          </p:cNvPr>
          <p:cNvGrpSpPr/>
          <p:nvPr/>
        </p:nvGrpSpPr>
        <p:grpSpPr>
          <a:xfrm>
            <a:off x="604641" y="1063229"/>
            <a:ext cx="1977191" cy="815073"/>
            <a:chOff x="134350" y="869195"/>
            <a:chExt cx="2547146" cy="10500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3845ED-83CC-87E6-DCAE-B227E13D2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53119" b="69567"/>
            <a:stretch/>
          </p:blipFill>
          <p:spPr>
            <a:xfrm>
              <a:off x="149627" y="869195"/>
              <a:ext cx="2531869" cy="1050030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FA7B87-9C95-BC00-6A88-40EB00740AEB}"/>
                </a:ext>
              </a:extLst>
            </p:cNvPr>
            <p:cNvSpPr/>
            <p:nvPr/>
          </p:nvSpPr>
          <p:spPr>
            <a:xfrm>
              <a:off x="134350" y="1307080"/>
              <a:ext cx="2531868" cy="39684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AU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E01B8D1-D6DA-9751-FB27-4D452A1BF690}"/>
              </a:ext>
            </a:extLst>
          </p:cNvPr>
          <p:cNvGrpSpPr/>
          <p:nvPr/>
        </p:nvGrpSpPr>
        <p:grpSpPr>
          <a:xfrm>
            <a:off x="457200" y="1925479"/>
            <a:ext cx="2283932" cy="3013688"/>
            <a:chOff x="1415562" y="1726445"/>
            <a:chExt cx="2614834" cy="34503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33DEDE1-18D1-296C-8EB3-4C9C4DDA1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8123"/>
            <a:stretch/>
          </p:blipFill>
          <p:spPr>
            <a:xfrm>
              <a:off x="1617358" y="1726445"/>
              <a:ext cx="2263652" cy="3368094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DE8C8D8-EFFF-B54B-F4C0-1F4118111A3E}"/>
                </a:ext>
              </a:extLst>
            </p:cNvPr>
            <p:cNvSpPr/>
            <p:nvPr/>
          </p:nvSpPr>
          <p:spPr>
            <a:xfrm>
              <a:off x="1415562" y="4271797"/>
              <a:ext cx="2614834" cy="904967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AU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FCA3B60-8B9D-2C5B-CD24-0C45413AD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865" y="1063229"/>
            <a:ext cx="3050770" cy="37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99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5819"/>
            <a:ext cx="7772400" cy="1102519"/>
          </a:xfrm>
        </p:spPr>
        <p:txBody>
          <a:bodyPr/>
          <a:lstStyle/>
          <a:p>
            <a:r>
              <a:rPr lang="en-AU" dirty="0"/>
              <a:t>Questions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1387475"/>
            <a:ext cx="2759075" cy="3394075"/>
          </a:xfrm>
        </p:spPr>
      </p:pic>
    </p:spTree>
    <p:extLst>
      <p:ext uri="{BB962C8B-B14F-4D97-AF65-F5344CB8AC3E}">
        <p14:creationId xmlns:p14="http://schemas.microsoft.com/office/powerpoint/2010/main" val="141688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14875"/>
            <a:ext cx="8229600" cy="3713750"/>
          </a:xfrm>
        </p:spPr>
        <p:txBody>
          <a:bodyPr>
            <a:normAutofit/>
          </a:bodyPr>
          <a:lstStyle/>
          <a:p>
            <a:r>
              <a:rPr lang="en-AU" sz="3600" dirty="0"/>
              <a:t>Thank you for your time today</a:t>
            </a:r>
            <a:br>
              <a:rPr lang="en-AU" sz="3100" dirty="0"/>
            </a:br>
            <a:r>
              <a:rPr lang="en-AU" sz="1800" dirty="0"/>
              <a:t> </a:t>
            </a:r>
            <a:br>
              <a:rPr lang="en-AU" sz="3100" dirty="0"/>
            </a:br>
            <a:r>
              <a:rPr lang="en-AU" sz="3100" dirty="0">
                <a:latin typeface="Nunito Sans Light" pitchFamily="2" charset="0"/>
              </a:rPr>
              <a:t>We know it can be complicated</a:t>
            </a:r>
            <a:br>
              <a:rPr lang="en-AU" sz="3100" dirty="0">
                <a:latin typeface="Nunito Sans Light" pitchFamily="2" charset="0"/>
              </a:rPr>
            </a:br>
            <a:r>
              <a:rPr lang="en-AU" sz="1800" dirty="0">
                <a:latin typeface="Nunito Sans Light" pitchFamily="2" charset="0"/>
              </a:rPr>
              <a:t> </a:t>
            </a:r>
            <a:br>
              <a:rPr lang="en-AU" sz="3100" dirty="0">
                <a:latin typeface="Nunito Sans Light" pitchFamily="2" charset="0"/>
              </a:rPr>
            </a:br>
            <a:r>
              <a:rPr lang="en-AU" sz="3100" dirty="0">
                <a:latin typeface="Nunito Sans Light" pitchFamily="2" charset="0"/>
              </a:rPr>
              <a:t>Check out the FAQ’s on the Scouts Victoria website and please email any questions to </a:t>
            </a:r>
            <a:r>
              <a:rPr lang="en-AU" sz="3100" u="sng" dirty="0">
                <a:solidFill>
                  <a:schemeClr val="bg1"/>
                </a:solidFill>
                <a:latin typeface="Nunito Sans Light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memberservices@scoutsvictoria.com.au</a:t>
            </a:r>
            <a:endParaRPr lang="en-AU" u="sng" dirty="0">
              <a:latin typeface="Nunito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7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3786" y="1196191"/>
            <a:ext cx="3153849" cy="1375559"/>
          </a:xfrm>
        </p:spPr>
        <p:txBody>
          <a:bodyPr/>
          <a:lstStyle/>
          <a:p>
            <a:pPr marL="0" indent="0">
              <a:buNone/>
            </a:pPr>
            <a:r>
              <a:rPr lang="en-AU" sz="1800" dirty="0"/>
              <a:t>Many Groups are still sending  information from the Executive Manager and an old email address.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5903786" y="2574793"/>
            <a:ext cx="30458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Nunito Sans Light" panose="00000400000000000000" pitchFamily="2" charset="0"/>
              </a:rPr>
              <a:t>This should be your name, the title of your role (</a:t>
            </a:r>
            <a:r>
              <a:rPr lang="en-AU" dirty="0" err="1">
                <a:solidFill>
                  <a:schemeClr val="bg1"/>
                </a:solidFill>
                <a:latin typeface="Nunito Sans Light" panose="00000400000000000000" pitchFamily="2" charset="0"/>
              </a:rPr>
              <a:t>ie</a:t>
            </a:r>
            <a:r>
              <a:rPr lang="en-AU" dirty="0">
                <a:solidFill>
                  <a:schemeClr val="bg1"/>
                </a:solidFill>
                <a:latin typeface="Nunito Sans Light" panose="00000400000000000000" pitchFamily="2" charset="0"/>
              </a:rPr>
              <a:t> Group Leader) and the generic Scouts Victoria email for your Formation.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C5A65AE-73BE-D3D9-2F1B-3BD8DCAC475A}"/>
              </a:ext>
            </a:extLst>
          </p:cNvPr>
          <p:cNvGrpSpPr/>
          <p:nvPr/>
        </p:nvGrpSpPr>
        <p:grpSpPr>
          <a:xfrm>
            <a:off x="169200" y="994029"/>
            <a:ext cx="5626800" cy="3325415"/>
            <a:chOff x="1363556" y="2250278"/>
            <a:chExt cx="4741109" cy="2870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t="11734"/>
            <a:stretch/>
          </p:blipFill>
          <p:spPr>
            <a:xfrm>
              <a:off x="1363556" y="2250278"/>
              <a:ext cx="2605793" cy="1255097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363556" y="3112114"/>
              <a:ext cx="292249" cy="30452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8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160095A2-73D9-F188-B414-73F7CD4AF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0465" y="2250278"/>
              <a:ext cx="4394200" cy="287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177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3E4CDE5-6D09-449E-4407-D250346C0CE5}"/>
              </a:ext>
            </a:extLst>
          </p:cNvPr>
          <p:cNvGrpSpPr/>
          <p:nvPr/>
        </p:nvGrpSpPr>
        <p:grpSpPr>
          <a:xfrm>
            <a:off x="360000" y="586185"/>
            <a:ext cx="4750656" cy="3971129"/>
            <a:chOff x="698898" y="1480842"/>
            <a:chExt cx="4260558" cy="3456679"/>
          </a:xfrm>
        </p:grpSpPr>
        <p:pic>
          <p:nvPicPr>
            <p:cNvPr id="10" name="Picture 9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DC7CDB54-4743-030F-90EC-96F8F64C4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898" y="1480842"/>
              <a:ext cx="4260558" cy="3456679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EBAC2F0-068B-E625-BA1B-02CB480B84D9}"/>
                </a:ext>
              </a:extLst>
            </p:cNvPr>
            <p:cNvSpPr/>
            <p:nvPr/>
          </p:nvSpPr>
          <p:spPr>
            <a:xfrm>
              <a:off x="956016" y="2165762"/>
              <a:ext cx="2166609" cy="83629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6D1B1F4-228A-30BA-F4A0-A0BABA2DA792}"/>
              </a:ext>
            </a:extLst>
          </p:cNvPr>
          <p:cNvSpPr txBox="1"/>
          <p:nvPr/>
        </p:nvSpPr>
        <p:spPr>
          <a:xfrm>
            <a:off x="5397351" y="1140588"/>
            <a:ext cx="3314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A bit further down the Group settings page is the Staff permissions section</a:t>
            </a:r>
          </a:p>
          <a:p>
            <a:endParaRPr lang="en-AU" dirty="0">
              <a:solidFill>
                <a:schemeClr val="bg1"/>
              </a:solidFill>
              <a:latin typeface="Nunito Sans Light" pitchFamily="2" charset="0"/>
            </a:endParaRPr>
          </a:p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To allow your Staff (Leaders) to be able to create and enable </a:t>
            </a:r>
            <a:r>
              <a:rPr lang="en-AU" dirty="0" err="1">
                <a:solidFill>
                  <a:schemeClr val="bg1"/>
                </a:solidFill>
                <a:latin typeface="Nunito Sans Light" pitchFamily="2" charset="0"/>
              </a:rPr>
              <a:t>eForms</a:t>
            </a:r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 you will need to make sure this is ticked</a:t>
            </a:r>
          </a:p>
          <a:p>
            <a:endParaRPr lang="en-AU" dirty="0">
              <a:solidFill>
                <a:schemeClr val="bg1"/>
              </a:solidFill>
              <a:latin typeface="Nunito Sans Light" pitchFamily="2" charset="0"/>
            </a:endParaRPr>
          </a:p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Don’t forget the Save button</a:t>
            </a:r>
          </a:p>
        </p:txBody>
      </p:sp>
    </p:spTree>
    <p:extLst>
      <p:ext uri="{BB962C8B-B14F-4D97-AF65-F5344CB8AC3E}">
        <p14:creationId xmlns:p14="http://schemas.microsoft.com/office/powerpoint/2010/main" val="1892898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3BBDBA-3455-446C-2DB9-D03775A1B153}"/>
              </a:ext>
            </a:extLst>
          </p:cNvPr>
          <p:cNvSpPr txBox="1"/>
          <p:nvPr/>
        </p:nvSpPr>
        <p:spPr>
          <a:xfrm>
            <a:off x="695466" y="1910201"/>
            <a:ext cx="25025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We first need to check if a Leader has already been added as a staff in Operoo and if there are any outstanding issues with this before we add a staff. </a:t>
            </a:r>
          </a:p>
          <a:p>
            <a:endParaRPr lang="en-AU" dirty="0">
              <a:solidFill>
                <a:schemeClr val="bg1"/>
              </a:solidFill>
              <a:latin typeface="Nunito Sans Light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3E1726-12FE-3A84-69D5-CDBADCE9B466}"/>
              </a:ext>
            </a:extLst>
          </p:cNvPr>
          <p:cNvGrpSpPr/>
          <p:nvPr/>
        </p:nvGrpSpPr>
        <p:grpSpPr>
          <a:xfrm>
            <a:off x="3574250" y="413511"/>
            <a:ext cx="3963051" cy="4676410"/>
            <a:chOff x="584674" y="1002890"/>
            <a:chExt cx="3359448" cy="396415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945090C-49C7-DFD8-3A7B-C7E6675A739D}"/>
                </a:ext>
              </a:extLst>
            </p:cNvPr>
            <p:cNvGrpSpPr/>
            <p:nvPr/>
          </p:nvGrpSpPr>
          <p:grpSpPr>
            <a:xfrm>
              <a:off x="584674" y="1002890"/>
              <a:ext cx="3354060" cy="2161660"/>
              <a:chOff x="597019" y="1002890"/>
              <a:chExt cx="5330969" cy="343576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F7C876D-6914-7CD4-2AC3-E2F231B1A7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7019" y="1002890"/>
                <a:ext cx="5330969" cy="343576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E796A0B-1144-A070-76C2-49834C1976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019" y="1002890"/>
                <a:ext cx="2792781" cy="45909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C18AE3E-4570-6140-8046-9E145747E8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9800" y="1002890"/>
                <a:ext cx="2000529" cy="413160"/>
              </a:xfrm>
              <a:prstGeom prst="rect">
                <a:avLst/>
              </a:prstGeom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2F0F7E8-36C1-722E-BA3D-F711543F1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674" y="3249997"/>
              <a:ext cx="3359448" cy="1717050"/>
            </a:xfrm>
            <a:prstGeom prst="rect">
              <a:avLst/>
            </a:prstGeom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ABAB7C57-0A8E-D73A-08A2-B68E876C19D8}"/>
              </a:ext>
            </a:extLst>
          </p:cNvPr>
          <p:cNvSpPr txBox="1">
            <a:spLocks/>
          </p:cNvSpPr>
          <p:nvPr/>
        </p:nvSpPr>
        <p:spPr>
          <a:xfrm>
            <a:off x="609600" y="3583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FFFFFF"/>
                </a:solidFill>
                <a:latin typeface="Nunito Sans Black"/>
                <a:ea typeface="+mj-ea"/>
                <a:cs typeface="Nunito Sans Black"/>
              </a:defRPr>
            </a:lvl1pPr>
          </a:lstStyle>
          <a:p>
            <a:pPr algn="l"/>
            <a:r>
              <a:rPr lang="en-US" dirty="0"/>
              <a:t>Staff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781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446AC9A-5A08-8638-A932-8E1E8990B988}"/>
              </a:ext>
            </a:extLst>
          </p:cNvPr>
          <p:cNvGrpSpPr/>
          <p:nvPr/>
        </p:nvGrpSpPr>
        <p:grpSpPr>
          <a:xfrm>
            <a:off x="475923" y="458553"/>
            <a:ext cx="6970615" cy="4226394"/>
            <a:chOff x="371660" y="879227"/>
            <a:chExt cx="6447993" cy="415567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F7C876D-6914-7CD4-2AC3-E2F231B1A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660" y="879227"/>
              <a:ext cx="6447993" cy="415567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E796A0B-1144-A070-76C2-49834C197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224" y="879227"/>
              <a:ext cx="3377966" cy="55528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18AE3E-4570-6140-8046-9E145747E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3190" y="879850"/>
              <a:ext cx="2419710" cy="499731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D1423CA-6C0F-BA98-115A-5AC1C01DDAC3}"/>
                </a:ext>
              </a:extLst>
            </p:cNvPr>
            <p:cNvSpPr/>
            <p:nvPr/>
          </p:nvSpPr>
          <p:spPr>
            <a:xfrm>
              <a:off x="2760778" y="3877172"/>
              <a:ext cx="522957" cy="387101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13BBDBA-3455-446C-2DB9-D03775A1B153}"/>
              </a:ext>
            </a:extLst>
          </p:cNvPr>
          <p:cNvSpPr txBox="1"/>
          <p:nvPr/>
        </p:nvSpPr>
        <p:spPr>
          <a:xfrm>
            <a:off x="4040431" y="2284291"/>
            <a:ext cx="331076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latin typeface="Nunito Sans" panose="00000500000000000000" pitchFamily="2" charset="0"/>
              </a:rPr>
              <a:t>As one of these staff profiles is appearing red – that indicates an issue with the email. </a:t>
            </a:r>
          </a:p>
          <a:p>
            <a:endParaRPr lang="en-AU" sz="1100" dirty="0">
              <a:latin typeface="Nunito Sans" panose="00000500000000000000" pitchFamily="2" charset="0"/>
            </a:endParaRPr>
          </a:p>
          <a:p>
            <a:r>
              <a:rPr lang="en-AU" sz="1600" dirty="0">
                <a:latin typeface="Nunito Sans" panose="00000500000000000000" pitchFamily="2" charset="0"/>
              </a:rPr>
              <a:t>To fix this we need to edit</a:t>
            </a:r>
            <a:br>
              <a:rPr lang="en-AU" sz="1600" dirty="0">
                <a:latin typeface="Nunito Sans" panose="00000500000000000000" pitchFamily="2" charset="0"/>
              </a:rPr>
            </a:br>
            <a:r>
              <a:rPr lang="en-AU" sz="1600" dirty="0">
                <a:latin typeface="Nunito Sans" panose="00000500000000000000" pitchFamily="2" charset="0"/>
              </a:rPr>
              <a:t>the profile. </a:t>
            </a:r>
          </a:p>
          <a:p>
            <a:endParaRPr lang="en-AU" sz="1100" dirty="0">
              <a:latin typeface="Nunito Sans" panose="00000500000000000000" pitchFamily="2" charset="0"/>
            </a:endParaRPr>
          </a:p>
          <a:p>
            <a:r>
              <a:rPr lang="en-AU" sz="1600" dirty="0">
                <a:latin typeface="Nunito Sans" panose="00000500000000000000" pitchFamily="2" charset="0"/>
              </a:rPr>
              <a:t>Click on the 3 lines (hamburger) </a:t>
            </a:r>
          </a:p>
        </p:txBody>
      </p:sp>
    </p:spTree>
    <p:extLst>
      <p:ext uri="{BB962C8B-B14F-4D97-AF65-F5344CB8AC3E}">
        <p14:creationId xmlns:p14="http://schemas.microsoft.com/office/powerpoint/2010/main" val="2952420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3BBDBA-3455-446C-2DB9-D03775A1B153}"/>
              </a:ext>
            </a:extLst>
          </p:cNvPr>
          <p:cNvSpPr txBox="1"/>
          <p:nvPr/>
        </p:nvSpPr>
        <p:spPr>
          <a:xfrm>
            <a:off x="6144326" y="1002089"/>
            <a:ext cx="27059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A pop up screen of the details will appear</a:t>
            </a:r>
          </a:p>
          <a:p>
            <a:endParaRPr lang="en-AU" dirty="0">
              <a:solidFill>
                <a:schemeClr val="bg1"/>
              </a:solidFill>
              <a:latin typeface="Nunito Sans Light" pitchFamily="2" charset="0"/>
            </a:endParaRPr>
          </a:p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You can see that the Member Request From</a:t>
            </a:r>
            <a:br>
              <a:rPr lang="en-AU" dirty="0">
                <a:solidFill>
                  <a:schemeClr val="bg1"/>
                </a:solidFill>
                <a:latin typeface="Nunito Sans Light" pitchFamily="2" charset="0"/>
              </a:rPr>
            </a:br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= </a:t>
            </a:r>
            <a:r>
              <a:rPr lang="en-AU" b="1" dirty="0">
                <a:solidFill>
                  <a:schemeClr val="bg1"/>
                </a:solidFill>
                <a:latin typeface="Nunito Sans" panose="00000500000000000000" pitchFamily="2" charset="0"/>
              </a:rPr>
              <a:t>Not Set</a:t>
            </a:r>
          </a:p>
          <a:p>
            <a:endParaRPr lang="en-AU" b="1" dirty="0">
              <a:solidFill>
                <a:schemeClr val="bg1"/>
              </a:solidFill>
              <a:latin typeface="Nunito Sans" panose="00000500000000000000" pitchFamily="2" charset="0"/>
            </a:endParaRPr>
          </a:p>
          <a:p>
            <a:r>
              <a:rPr lang="en-AU" dirty="0">
                <a:solidFill>
                  <a:schemeClr val="bg1"/>
                </a:solidFill>
                <a:latin typeface="Nunito Sans Light" pitchFamily="2" charset="0"/>
              </a:rPr>
              <a:t>We need to click on Edit Staff and then update the email address</a:t>
            </a:r>
            <a:endParaRPr lang="en-AU" dirty="0">
              <a:solidFill>
                <a:schemeClr val="bg1"/>
              </a:solidFill>
              <a:latin typeface="Nunito Sans" panose="000005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D6AE70-F29F-1750-FE8C-7CE9D41C8259}"/>
              </a:ext>
            </a:extLst>
          </p:cNvPr>
          <p:cNvGrpSpPr/>
          <p:nvPr/>
        </p:nvGrpSpPr>
        <p:grpSpPr>
          <a:xfrm>
            <a:off x="293772" y="248980"/>
            <a:ext cx="5487827" cy="4645539"/>
            <a:chOff x="3490573" y="984660"/>
            <a:chExt cx="4740838" cy="40132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A185A06-179F-F1EF-70AD-96126E6DA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0573" y="984660"/>
              <a:ext cx="4740838" cy="4013200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6C941EE-0D78-16D8-6EB3-6AAA895AF3C8}"/>
                </a:ext>
              </a:extLst>
            </p:cNvPr>
            <p:cNvSpPr/>
            <p:nvPr/>
          </p:nvSpPr>
          <p:spPr>
            <a:xfrm>
              <a:off x="5118100" y="1377950"/>
              <a:ext cx="1422400" cy="2794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43819D9-F80D-4FED-7882-1BA8EF8EEF3F}"/>
                </a:ext>
              </a:extLst>
            </p:cNvPr>
            <p:cNvSpPr/>
            <p:nvPr/>
          </p:nvSpPr>
          <p:spPr>
            <a:xfrm>
              <a:off x="3667466" y="3016250"/>
              <a:ext cx="542583" cy="29845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0546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3BBDBA-3455-446C-2DB9-D03775A1B153}"/>
              </a:ext>
            </a:extLst>
          </p:cNvPr>
          <p:cNvSpPr txBox="1"/>
          <p:nvPr/>
        </p:nvSpPr>
        <p:spPr>
          <a:xfrm>
            <a:off x="6465449" y="771361"/>
            <a:ext cx="24682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  <a:latin typeface="Nunito Sans Light" pitchFamily="2" charset="0"/>
              </a:rPr>
              <a:t>Once the email is updated the profile colour will change to White or Blue and you are good to go</a:t>
            </a:r>
          </a:p>
          <a:p>
            <a:endParaRPr lang="en-AU" sz="1400" dirty="0">
              <a:solidFill>
                <a:schemeClr val="bg1"/>
              </a:solidFill>
              <a:latin typeface="Nunito Sans Light" pitchFamily="2" charset="0"/>
            </a:endParaRPr>
          </a:p>
          <a:p>
            <a:r>
              <a:rPr lang="en-AU" sz="1400" dirty="0">
                <a:solidFill>
                  <a:schemeClr val="bg1"/>
                </a:solidFill>
                <a:latin typeface="Nunito Sans Light" pitchFamily="2" charset="0"/>
              </a:rPr>
              <a:t>Now remember before we saw how to update to allow for new Staff to be able to create and enable </a:t>
            </a:r>
            <a:r>
              <a:rPr lang="en-AU" sz="1400" dirty="0" err="1">
                <a:solidFill>
                  <a:schemeClr val="bg1"/>
                </a:solidFill>
                <a:latin typeface="Nunito Sans Light" pitchFamily="2" charset="0"/>
              </a:rPr>
              <a:t>eForms</a:t>
            </a:r>
            <a:r>
              <a:rPr lang="en-AU" sz="1400" dirty="0">
                <a:solidFill>
                  <a:schemeClr val="bg1"/>
                </a:solidFill>
                <a:latin typeface="Nunito Sans Light" pitchFamily="2" charset="0"/>
              </a:rPr>
              <a:t>? </a:t>
            </a:r>
          </a:p>
          <a:p>
            <a:endParaRPr lang="en-AU" sz="1400" dirty="0">
              <a:solidFill>
                <a:schemeClr val="bg1"/>
              </a:solidFill>
              <a:latin typeface="Nunito Sans Light" pitchFamily="2" charset="0"/>
            </a:endParaRPr>
          </a:p>
          <a:p>
            <a:r>
              <a:rPr lang="en-AU" sz="1400" dirty="0">
                <a:solidFill>
                  <a:schemeClr val="bg1"/>
                </a:solidFill>
                <a:latin typeface="Nunito Sans Light" pitchFamily="2" charset="0"/>
              </a:rPr>
              <a:t>For some Staff who were already added prior to a change around this in Operoo you may have to update these permissions individually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A6D73A-7309-2025-9AAF-A75CE76B0947}"/>
              </a:ext>
            </a:extLst>
          </p:cNvPr>
          <p:cNvGrpSpPr/>
          <p:nvPr/>
        </p:nvGrpSpPr>
        <p:grpSpPr>
          <a:xfrm>
            <a:off x="316090" y="770435"/>
            <a:ext cx="5986908" cy="3539430"/>
            <a:chOff x="179387" y="939800"/>
            <a:chExt cx="6625023" cy="39166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7A038AE-8EFC-3880-DB48-F75959AB2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387" y="939800"/>
              <a:ext cx="6625023" cy="391668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6ED7316-42DB-2C90-D601-33AD9CF94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387" y="939800"/>
              <a:ext cx="4000500" cy="52578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4BA59C9-6836-08D0-C4F6-751613965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9887" y="939800"/>
              <a:ext cx="2000529" cy="49403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9C2A422-382A-4573-9793-118EE0BAEA1F}"/>
                </a:ext>
              </a:extLst>
            </p:cNvPr>
            <p:cNvSpPr/>
            <p:nvPr/>
          </p:nvSpPr>
          <p:spPr>
            <a:xfrm>
              <a:off x="2678484" y="3966593"/>
              <a:ext cx="574678" cy="47167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C8A978-3B80-4174-B16B-59C8220F5406}"/>
                </a:ext>
              </a:extLst>
            </p:cNvPr>
            <p:cNvSpPr txBox="1"/>
            <p:nvPr/>
          </p:nvSpPr>
          <p:spPr>
            <a:xfrm>
              <a:off x="3657600" y="3663950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Click on the 3 lines (hamburger)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921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78FC0169E6014384AB58C5028B18E5" ma:contentTypeVersion="7" ma:contentTypeDescription="Create a new document." ma:contentTypeScope="" ma:versionID="41b9b36721a57d403886d25875ef51c9">
  <xsd:schema xmlns:xsd="http://www.w3.org/2001/XMLSchema" xmlns:xs="http://www.w3.org/2001/XMLSchema" xmlns:p="http://schemas.microsoft.com/office/2006/metadata/properties" xmlns:ns2="d2a59a4f-9c50-42ea-907f-f5e5913886e3" xmlns:ns3="62988891-e67f-4bc2-a688-014eac78d895" targetNamespace="http://schemas.microsoft.com/office/2006/metadata/properties" ma:root="true" ma:fieldsID="f5fb2b187f14c76d3d547e12381f28c7" ns2:_="" ns3:_="">
    <xsd:import namespace="d2a59a4f-9c50-42ea-907f-f5e5913886e3"/>
    <xsd:import namespace="62988891-e67f-4bc2-a688-014eac78d89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a59a4f-9c50-42ea-907f-f5e5913886e3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88891-e67f-4bc2-a688-014eac78d8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2a59a4f-9c50-42ea-907f-f5e5913886e3">HQKQVNC4YE3J-517068156-66</_dlc_DocId>
    <_dlc_DocIdUrl xmlns="d2a59a4f-9c50-42ea-907f-f5e5913886e3">
      <Url>https://scoutsvictoria.sharepoint.com/Corporate/marketingandfundraising/_layouts/15/DocIdRedir.aspx?ID=HQKQVNC4YE3J-517068156-66</Url>
      <Description>HQKQVNC4YE3J-517068156-66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9B1F467-A158-41E5-8475-B2AB2EB036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a59a4f-9c50-42ea-907f-f5e5913886e3"/>
    <ds:schemaRef ds:uri="62988891-e67f-4bc2-a688-014eac78d8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8E9EC7-7F6D-4F75-A54D-BA6B0C445D77}">
  <ds:schemaRefs>
    <ds:schemaRef ds:uri="http://purl.org/dc/elements/1.1/"/>
    <ds:schemaRef ds:uri="http://schemas.microsoft.com/office/2006/metadata/properties"/>
    <ds:schemaRef ds:uri="62988891-e67f-4bc2-a688-014eac78d895"/>
    <ds:schemaRef ds:uri="d2a59a4f-9c50-42ea-907f-f5e5913886e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4D83C0-D2DD-4688-B30B-B442469E81C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0D5A0A0-09F4-4712-ADB6-8B6F79F50B8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2845</TotalTime>
  <Words>2486</Words>
  <Application>Microsoft Office PowerPoint</Application>
  <PresentationFormat>On-screen Show (16:9)</PresentationFormat>
  <Paragraphs>252</Paragraphs>
  <Slides>33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Nunito Sans</vt:lpstr>
      <vt:lpstr>Nunito Sans Black</vt:lpstr>
      <vt:lpstr>Nunito Sans Light</vt:lpstr>
      <vt:lpstr>Office Theme</vt:lpstr>
      <vt:lpstr>Operoo 101</vt:lpstr>
      <vt:lpstr>Session Overview</vt:lpstr>
      <vt:lpstr>Updating Group Details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Adding Staff</vt:lpstr>
      <vt:lpstr>PowerPoint Presentation</vt:lpstr>
      <vt:lpstr>Adding Staff </vt:lpstr>
      <vt:lpstr>PowerPoint Presentation</vt:lpstr>
      <vt:lpstr>Assigning Staff</vt:lpstr>
      <vt:lpstr>PowerPoint Presentation</vt:lpstr>
      <vt:lpstr>PowerPoint Presentation</vt:lpstr>
      <vt:lpstr>PowerPoint Presentation</vt:lpstr>
      <vt:lpstr>Removing Staff</vt:lpstr>
      <vt:lpstr>PowerPoint Presentation</vt:lpstr>
      <vt:lpstr>PowerPoint Presentation</vt:lpstr>
      <vt:lpstr>1</vt:lpstr>
      <vt:lpstr>Filling in the Form</vt:lpstr>
      <vt:lpstr>PowerPoint Presentation</vt:lpstr>
      <vt:lpstr>Settings Page</vt:lpstr>
      <vt:lpstr>PowerPoint Presentation</vt:lpstr>
      <vt:lpstr>Finishing up the eForm</vt:lpstr>
      <vt:lpstr>Admin view when eForms created</vt:lpstr>
      <vt:lpstr>Alternative Solutions for District, Region and State Events</vt:lpstr>
      <vt:lpstr>Where do I go for help?</vt:lpstr>
      <vt:lpstr>Where do I go for help?</vt:lpstr>
      <vt:lpstr>Questions </vt:lpstr>
      <vt:lpstr>Thank you for your time today   We know it can be complicated   Check out the FAQ’s on the Scouts Victoria website and please email any questions to memberservices@scoutsvictoria.com.au</vt:lpstr>
    </vt:vector>
  </TitlesOfParts>
  <Company>Scouts Victoria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Freya Docherty</dc:creator>
  <cp:lastModifiedBy>Owyne Zobel</cp:lastModifiedBy>
  <cp:revision>102</cp:revision>
  <cp:lastPrinted>2019-10-22T06:05:37Z</cp:lastPrinted>
  <dcterms:created xsi:type="dcterms:W3CDTF">2019-02-14T04:33:49Z</dcterms:created>
  <dcterms:modified xsi:type="dcterms:W3CDTF">2025-01-31T08:51:40Z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0x0101005D78FC0169E6014384AB58C5028B18E5</vt:lpwstr>
  </property>
  <property fmtid="{D5CDD505-2E9C-101B-9397-08002B2CF9AE}" pid="3" name="_dlc_DocIdItemGuid">
    <vt:lpwstr>bdab553b-b07a-4534-af75-78712c4f9a70</vt:lpwstr>
  </property>
</Properties>
</file>