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81" r:id="rId4"/>
    <p:sldId id="259" r:id="rId5"/>
    <p:sldId id="272" r:id="rId6"/>
    <p:sldId id="273" r:id="rId7"/>
    <p:sldId id="277" r:id="rId8"/>
    <p:sldId id="3358" r:id="rId9"/>
    <p:sldId id="280" r:id="rId10"/>
    <p:sldId id="27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39286-7DE3-DE94-C6E5-C46A01C999C0}" name="Rosie Connor" initials="RC" userId="S::Rosie.Connor@bts.com::2a22c544-c608-41a7-baa1-f2466ee79c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60"/>
    <a:srgbClr val="0E234A"/>
    <a:srgbClr val="0D2349"/>
    <a:srgbClr val="0F2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8489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085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83A5-CEBC-8544-86CE-A2FD51EBD1F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C7F7-2C4C-5E49-A596-28463370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3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10458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64" y="1200151"/>
            <a:ext cx="60938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 wrap="square" lIns="0" rIns="0" anchor="t"/>
          <a:lstStyle>
            <a:lvl1pPr marL="0" indent="0">
              <a:buNone/>
              <a:defRPr sz="3200">
                <a:latin typeface="Nunito Sans" charset="0"/>
                <a:ea typeface="Nunito Sans" charset="0"/>
                <a:cs typeface="Nunito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" name="Picture 1" descr="Scouts_VIC_Master_Vert_FullCol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4" y="4003843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Nunito Sans Black"/>
          <a:ea typeface="+mj-ea"/>
          <a:cs typeface="Nunito Sans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E10E-CAE6-C385-2128-D1E1B8200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AU" sz="4900" dirty="0"/>
              <a:t>Welcome </a:t>
            </a:r>
            <a:br>
              <a:rPr lang="en-AU" sz="4900" dirty="0"/>
            </a:br>
            <a:r>
              <a:rPr lang="en-AU" sz="4900" dirty="0"/>
              <a:t>We start at 9:10am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08773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C80E4-9F76-C638-14E3-A044B7FE6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3AA7-3A69-ADE0-653D-18BECF1A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By June 2025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2154-2200-0D10-A22E-2EF7E517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063229"/>
            <a:ext cx="6548162" cy="386987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 will have a pilot underway to test two new models</a:t>
            </a:r>
            <a:b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of volunteering</a:t>
            </a:r>
            <a:endParaRPr lang="en-AU" sz="17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 will have a common understanding of a fun and engaging youth experience, have identified top priority actions and started to implement them</a:t>
            </a:r>
            <a:endParaRPr lang="en-AU" sz="17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 have identified a longer-term school holiday program strategy that feeds into recruitment</a:t>
            </a:r>
            <a:endParaRPr lang="en-AU" sz="17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 have identified significant loss points from census data and have a plan to reduce those losses</a:t>
            </a:r>
            <a:endParaRPr lang="en-AU" sz="17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 have drafted a brief for a bespoke system to replace Extranet and Major Events systems</a:t>
            </a:r>
            <a:endParaRPr lang="en-AU" sz="17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We’ve audited all our processes, and begun to identify our</a:t>
            </a:r>
            <a:b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AU" sz="17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top pain points</a:t>
            </a:r>
            <a:endParaRPr lang="en-AU" sz="17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E10E-CAE6-C385-2128-D1E1B8200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AU" sz="4900" dirty="0"/>
              <a:t>Please take your seat, we will start in</a:t>
            </a:r>
            <a:br>
              <a:rPr lang="en-AU" sz="4900" dirty="0"/>
            </a:br>
            <a:r>
              <a:rPr lang="en-AU" sz="4900" dirty="0"/>
              <a:t>5 minutes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3137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832F-C54B-5B45-8BA5-139710E1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1D5C-EEEA-A295-D808-4E26D615E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AU" sz="4900" dirty="0"/>
              <a:t>Acknowledgement</a:t>
            </a:r>
            <a:br>
              <a:rPr lang="en-AU" sz="4900" dirty="0"/>
            </a:br>
            <a:r>
              <a:rPr lang="en-AU" sz="4900" dirty="0"/>
              <a:t>of Country 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54559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C768-5020-16A7-358B-D1C1AF27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Welcome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5699-3D5C-F753-345E-404DA1A7C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65882"/>
            <a:ext cx="6858000" cy="4059539"/>
          </a:xfrm>
        </p:spPr>
        <p:txBody>
          <a:bodyPr>
            <a:noAutofit/>
          </a:bodyPr>
          <a:lstStyle/>
          <a:p>
            <a:r>
              <a:rPr lang="en-AU" sz="1400" dirty="0">
                <a:latin typeface="Nunito Sans Light" pitchFamily="2" charset="0"/>
              </a:rPr>
              <a:t>Thank you for giving Scouting another day</a:t>
            </a:r>
          </a:p>
          <a:p>
            <a:r>
              <a:rPr lang="en-AU" sz="1400" dirty="0">
                <a:latin typeface="Nunito Sans Light" pitchFamily="2" charset="0"/>
              </a:rPr>
              <a:t>Overview of the agenda for the day</a:t>
            </a:r>
          </a:p>
          <a:p>
            <a:pPr marL="457200" lvl="1" indent="0">
              <a:buNone/>
            </a:pPr>
            <a:r>
              <a:rPr lang="en-AU" sz="1300" b="1" dirty="0">
                <a:latin typeface="Nunito Sans Light" pitchFamily="2" charset="0"/>
              </a:rPr>
              <a:t>9.15am</a:t>
            </a:r>
            <a:r>
              <a:rPr lang="en-AU" sz="1300" dirty="0">
                <a:latin typeface="Nunito Sans Light" pitchFamily="2" charset="0"/>
              </a:rPr>
              <a:t> | Rod’s welcome and strategic plan | Rod Byrnes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9.45am</a:t>
            </a:r>
            <a:r>
              <a:rPr lang="en-AU" sz="1300" dirty="0">
                <a:latin typeface="Nunito Sans Light" pitchFamily="2" charset="0"/>
              </a:rPr>
              <a:t> | Adventure | Matty McKernan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10.15am</a:t>
            </a:r>
            <a:r>
              <a:rPr lang="en-AU" sz="1300" dirty="0">
                <a:latin typeface="Nunito Sans Light" pitchFamily="2" charset="0"/>
              </a:rPr>
              <a:t> | Program | Matty McKernan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10.30am</a:t>
            </a:r>
            <a:r>
              <a:rPr lang="en-AU" sz="1300" dirty="0">
                <a:latin typeface="Nunito Sans Light" pitchFamily="2" charset="0"/>
              </a:rPr>
              <a:t> | Retention and Recruitment | Daniella Taglieri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10.45am</a:t>
            </a:r>
            <a:r>
              <a:rPr lang="en-AU" sz="1300" dirty="0">
                <a:latin typeface="Nunito Sans Light" pitchFamily="2" charset="0"/>
              </a:rPr>
              <a:t> | Morning Tea Break / Coffee Carts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11.15am</a:t>
            </a:r>
            <a:r>
              <a:rPr lang="en-AU" sz="1300" dirty="0">
                <a:latin typeface="Nunito Sans Light" pitchFamily="2" charset="0"/>
              </a:rPr>
              <a:t> | Survey Feedback | Janet Granger-Wilcox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11.20am</a:t>
            </a:r>
            <a:r>
              <a:rPr lang="en-AU" sz="1300" dirty="0">
                <a:latin typeface="Nunito Sans Light" pitchFamily="2" charset="0"/>
              </a:rPr>
              <a:t> | People and Culture | Daniella Taglieri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11.50am</a:t>
            </a:r>
            <a:r>
              <a:rPr lang="en-AU" sz="1300" dirty="0">
                <a:latin typeface="Nunito Sans Light" pitchFamily="2" charset="0"/>
              </a:rPr>
              <a:t> | Changes to Adult Roles and Introduction of Guest Speaker | Craig Whan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12pm</a:t>
            </a:r>
            <a:r>
              <a:rPr lang="en-AU" sz="1300" dirty="0">
                <a:latin typeface="Nunito Sans Light" pitchFamily="2" charset="0"/>
              </a:rPr>
              <a:t> | National Volunteer Model | Rosie Connor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1pm</a:t>
            </a:r>
            <a:r>
              <a:rPr lang="en-AU" sz="1300" dirty="0">
                <a:latin typeface="Nunito Sans Light" pitchFamily="2" charset="0"/>
              </a:rPr>
              <a:t> | Lunch Break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1.45pm</a:t>
            </a:r>
            <a:r>
              <a:rPr lang="en-AU" sz="1300" dirty="0">
                <a:latin typeface="Nunito Sans Light" pitchFamily="2" charset="0"/>
              </a:rPr>
              <a:t> | Elective - Session One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2.25pm</a:t>
            </a:r>
            <a:r>
              <a:rPr lang="en-AU" sz="1300" dirty="0">
                <a:latin typeface="Nunito Sans Light" pitchFamily="2" charset="0"/>
              </a:rPr>
              <a:t> | Movement Time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2.30pm</a:t>
            </a:r>
            <a:r>
              <a:rPr lang="en-AU" sz="1300" dirty="0">
                <a:latin typeface="Nunito Sans Light" pitchFamily="2" charset="0"/>
              </a:rPr>
              <a:t> | Elective - Session Two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3.10pm</a:t>
            </a:r>
            <a:r>
              <a:rPr lang="en-AU" sz="1300" dirty="0">
                <a:latin typeface="Nunito Sans Light" pitchFamily="2" charset="0"/>
              </a:rPr>
              <a:t> | Return to Main Hall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3.20pm</a:t>
            </a:r>
            <a:r>
              <a:rPr lang="en-AU" sz="1300" dirty="0">
                <a:latin typeface="Nunito Sans Light" pitchFamily="2" charset="0"/>
              </a:rPr>
              <a:t> | Growth - Adult Recruitment | Daniella Taglieri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3.45pm</a:t>
            </a:r>
            <a:r>
              <a:rPr lang="en-AU" sz="1300" dirty="0">
                <a:latin typeface="Nunito Sans Light" pitchFamily="2" charset="0"/>
              </a:rPr>
              <a:t> | Thank you and closing | Wombat Lyons</a:t>
            </a:r>
            <a:br>
              <a:rPr lang="en-AU" sz="1300" dirty="0">
                <a:latin typeface="Nunito Sans Light" pitchFamily="2" charset="0"/>
              </a:rPr>
            </a:br>
            <a:r>
              <a:rPr lang="en-AU" sz="1300" b="1" dirty="0">
                <a:latin typeface="Nunito Sans Light" pitchFamily="2" charset="0"/>
              </a:rPr>
              <a:t>4pm</a:t>
            </a:r>
            <a:r>
              <a:rPr lang="en-AU" sz="1300" dirty="0">
                <a:latin typeface="Nunito Sans Light" pitchFamily="2" charset="0"/>
              </a:rPr>
              <a:t> | Close</a:t>
            </a:r>
          </a:p>
        </p:txBody>
      </p:sp>
    </p:spTree>
    <p:extLst>
      <p:ext uri="{BB962C8B-B14F-4D97-AF65-F5344CB8AC3E}">
        <p14:creationId xmlns:p14="http://schemas.microsoft.com/office/powerpoint/2010/main" val="294586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C768-5020-16A7-358B-D1C1AF27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Housekeeping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5699-3D5C-F753-345E-404DA1A7C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6645348" cy="3394472"/>
          </a:xfrm>
        </p:spPr>
        <p:txBody>
          <a:bodyPr>
            <a:normAutofit/>
          </a:bodyPr>
          <a:lstStyle/>
          <a:p>
            <a:r>
              <a:rPr lang="en-AU" dirty="0"/>
              <a:t>Please put your phone onto silent </a:t>
            </a:r>
          </a:p>
          <a:p>
            <a:r>
              <a:rPr lang="en-AU" dirty="0"/>
              <a:t>Toilets</a:t>
            </a:r>
          </a:p>
          <a:p>
            <a:r>
              <a:rPr lang="en-AU" dirty="0"/>
              <a:t>Where to go in an emergency </a:t>
            </a:r>
          </a:p>
          <a:p>
            <a:r>
              <a:rPr lang="en-AU" dirty="0"/>
              <a:t>Take notes and photos</a:t>
            </a:r>
          </a:p>
          <a:p>
            <a:r>
              <a:rPr lang="en-AU" dirty="0"/>
              <a:t>The food hall, coffee vans and lunch</a:t>
            </a:r>
          </a:p>
          <a:p>
            <a:r>
              <a:rPr lang="en-AU" dirty="0"/>
              <a:t>Displays</a:t>
            </a:r>
          </a:p>
        </p:txBody>
      </p:sp>
    </p:spTree>
    <p:extLst>
      <p:ext uri="{BB962C8B-B14F-4D97-AF65-F5344CB8AC3E}">
        <p14:creationId xmlns:p14="http://schemas.microsoft.com/office/powerpoint/2010/main" val="275146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33E1DF-BB0F-2E6D-4F1B-83739754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37071"/>
          </a:xfrm>
        </p:spPr>
        <p:txBody>
          <a:bodyPr/>
          <a:lstStyle/>
          <a:p>
            <a:r>
              <a:rPr lang="en-AU" sz="3400" dirty="0"/>
              <a:t>Rod Byrnes</a:t>
            </a:r>
            <a:br>
              <a:rPr lang="en-AU" dirty="0"/>
            </a:br>
            <a:r>
              <a:rPr lang="en-AU" sz="2000" dirty="0">
                <a:latin typeface="Nunito Sans" pitchFamily="2" charset="0"/>
              </a:rPr>
              <a:t>Chief Commissioner</a:t>
            </a:r>
            <a:endParaRPr lang="en-US" sz="2000" dirty="0">
              <a:latin typeface="Nunito Sans" pitchFamily="2" charset="0"/>
            </a:endParaRPr>
          </a:p>
        </p:txBody>
      </p:sp>
      <p:pic>
        <p:nvPicPr>
          <p:cNvPr id="8" name="Content Placeholder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4A31CF4-D42F-1039-B089-38CA583B2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43447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78670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3E386-5836-F760-3439-E39D9B290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2D49-3D88-A831-3F25-48DC98E3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A new strategy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6B53-A6D2-86FE-6B7F-CD7ADCD05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53945"/>
            <a:ext cx="7157102" cy="368357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Over the last few months, the SLT has been working on a new strategic plan for Scouts Victoria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We’ve followed a different process to the past, led by some of our new</a:t>
            </a:r>
            <a:b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SLT members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Bold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This process works as a cascade:</a:t>
            </a:r>
            <a:endParaRPr lang="en-AU" sz="1500" dirty="0">
              <a:solidFill>
                <a:schemeClr val="bg1"/>
              </a:solidFill>
              <a:effectLst/>
              <a:latin typeface="Nunito Sans Bold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lnSpc>
                <a:spcPct val="106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identified what we call areas of fundamental importance – the things we think are going to be critical over the next few years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we looked at what success would look like in those areas in 2026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we worked backwards from 2026, to what actions we need to take over the next 12 months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It was a great exercise to clarify the things that are really important, and what we need to do now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5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The SLT is finalising some of the measures in the cascade before we publish it</a:t>
            </a:r>
            <a:endParaRPr lang="en-AU" sz="15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3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4BD63F-A74F-5E39-85DB-88263DF6A773}"/>
              </a:ext>
            </a:extLst>
          </p:cNvPr>
          <p:cNvSpPr txBox="1"/>
          <p:nvPr/>
        </p:nvSpPr>
        <p:spPr>
          <a:xfrm>
            <a:off x="7850659" y="3888259"/>
            <a:ext cx="1293341" cy="1255241"/>
          </a:xfrm>
          <a:prstGeom prst="rect">
            <a:avLst/>
          </a:prstGeom>
          <a:solidFill>
            <a:srgbClr val="00316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9" name="Picture 8" descr="A diagram of a strategy&#10;&#10;Description automatically generated with medium confidence">
            <a:extLst>
              <a:ext uri="{FF2B5EF4-FFF2-40B4-BE49-F238E27FC236}">
                <a16:creationId xmlns:a16="http://schemas.microsoft.com/office/drawing/2014/main" id="{78C85838-E4D8-DDF7-324E-1C0D09EC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62" y="128098"/>
            <a:ext cx="6920075" cy="48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CA568-820B-40EE-ECE2-04B425093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6832-39B4-F97B-98DE-51D43E9C0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996" y="2016237"/>
            <a:ext cx="6262007" cy="1102519"/>
          </a:xfrm>
        </p:spPr>
        <p:txBody>
          <a:bodyPr>
            <a:noAutofit/>
          </a:bodyPr>
          <a:lstStyle/>
          <a:p>
            <a:pPr algn="ctr"/>
            <a:r>
              <a:rPr lang="en-AU" sz="4900" dirty="0"/>
              <a:t>Some examples of emerging projects this year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14975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457</Words>
  <Application>Microsoft Office PowerPoint</Application>
  <PresentationFormat>On-screen Show (16:9)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Nunito Sans</vt:lpstr>
      <vt:lpstr>Nunito Sans Black</vt:lpstr>
      <vt:lpstr>Nunito Sans Bold</vt:lpstr>
      <vt:lpstr>Nunito Sans Light</vt:lpstr>
      <vt:lpstr>Symbol</vt:lpstr>
      <vt:lpstr>Office Theme</vt:lpstr>
      <vt:lpstr>Welcome  We start at 9:10am</vt:lpstr>
      <vt:lpstr>Please take your seat, we will start in 5 minutes</vt:lpstr>
      <vt:lpstr>Acknowledgement of Country </vt:lpstr>
      <vt:lpstr>Welcome</vt:lpstr>
      <vt:lpstr>Housekeeping</vt:lpstr>
      <vt:lpstr>Rod Byrnes Chief Commissioner</vt:lpstr>
      <vt:lpstr>A new strategy</vt:lpstr>
      <vt:lpstr>PowerPoint Presentation</vt:lpstr>
      <vt:lpstr>Some examples of emerging projects this year</vt:lpstr>
      <vt:lpstr>By June 2025</vt:lpstr>
    </vt:vector>
  </TitlesOfParts>
  <Company>Scouts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Docherty</dc:creator>
  <cp:lastModifiedBy>Sarah Gray</cp:lastModifiedBy>
  <cp:revision>43</cp:revision>
  <dcterms:created xsi:type="dcterms:W3CDTF">2019-02-14T04:33:49Z</dcterms:created>
  <dcterms:modified xsi:type="dcterms:W3CDTF">2025-01-31T07:39:56Z</dcterms:modified>
</cp:coreProperties>
</file>