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0.jpg" ContentType="image/jpg"/>
  <Override PartName="/ppt/notesSlides/notesSlide4.xml" ContentType="application/vnd.openxmlformats-officedocument.presentationml.notesSlide+xml"/>
  <Override PartName="/ppt/media/image21.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300" r:id="rId2"/>
    <p:sldId id="319" r:id="rId3"/>
    <p:sldId id="320" r:id="rId4"/>
    <p:sldId id="331" r:id="rId5"/>
    <p:sldId id="259" r:id="rId6"/>
    <p:sldId id="260" r:id="rId7"/>
    <p:sldId id="368" r:id="rId8"/>
    <p:sldId id="378" r:id="rId9"/>
    <p:sldId id="371" r:id="rId10"/>
    <p:sldId id="377" r:id="rId11"/>
    <p:sldId id="364" r:id="rId12"/>
    <p:sldId id="363" r:id="rId13"/>
    <p:sldId id="362" r:id="rId14"/>
    <p:sldId id="366" r:id="rId15"/>
    <p:sldId id="374" r:id="rId16"/>
    <p:sldId id="381" r:id="rId17"/>
    <p:sldId id="369" r:id="rId18"/>
    <p:sldId id="383" r:id="rId19"/>
    <p:sldId id="382"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5627"/>
    <a:srgbClr val="FFC82F"/>
    <a:srgbClr val="00A84F"/>
    <a:srgbClr val="9F1C34"/>
    <a:srgbClr val="D82B27"/>
    <a:srgbClr val="003160"/>
    <a:srgbClr val="0E234A"/>
    <a:srgbClr val="0D2349"/>
    <a:srgbClr val="0F24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88489" autoAdjust="0"/>
  </p:normalViewPr>
  <p:slideViewPr>
    <p:cSldViewPr snapToGrid="0" snapToObjects="1" showGuides="1">
      <p:cViewPr varScale="1">
        <p:scale>
          <a:sx n="126" d="100"/>
          <a:sy n="126" d="100"/>
        </p:scale>
        <p:origin x="390" y="10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483A5-CEBC-8544-86CE-A2FD51EBD1FA}" type="datetimeFigureOut">
              <a:rPr lang="en-US" smtClean="0"/>
              <a:t>1/31/2025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AFC7F7-2C4C-5E49-A596-28463370DFA5}" type="slidenum">
              <a:rPr lang="en-US" smtClean="0"/>
              <a:t>‹#›</a:t>
            </a:fld>
            <a:endParaRPr lang="en-US"/>
          </a:p>
        </p:txBody>
      </p:sp>
    </p:spTree>
    <p:extLst>
      <p:ext uri="{BB962C8B-B14F-4D97-AF65-F5344CB8AC3E}">
        <p14:creationId xmlns:p14="http://schemas.microsoft.com/office/powerpoint/2010/main" val="2364952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1AFC7F7-2C4C-5E49-A596-28463370DFA5}" type="slidenum">
              <a:rPr lang="en-US" smtClean="0"/>
              <a:t>2</a:t>
            </a:fld>
            <a:endParaRPr lang="en-US"/>
          </a:p>
        </p:txBody>
      </p:sp>
    </p:spTree>
    <p:extLst>
      <p:ext uri="{BB962C8B-B14F-4D97-AF65-F5344CB8AC3E}">
        <p14:creationId xmlns:p14="http://schemas.microsoft.com/office/powerpoint/2010/main" val="3423081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 huge thank you to everyone for their efforts at Jamboree. It was undoubtedly trying conditions for Victorians – heat, humidity, rain, all after a long bus trip. Hearing from some of our Adventurous Activity Teams and leaders about the work they put in delivering an amazing experience for youth – is a massive undertaking. 400 youth per session on abseiling, day in and out – repeated safety checks, supporting youth on what may be their first experience at heights, and keeping that smile going for all that time is nothing to shy away from. Thank you.</a:t>
            </a:r>
          </a:p>
          <a:p>
            <a:endParaRPr lang="en-AU" dirty="0"/>
          </a:p>
        </p:txBody>
      </p:sp>
      <p:sp>
        <p:nvSpPr>
          <p:cNvPr id="4" name="Slide Number Placeholder 3"/>
          <p:cNvSpPr>
            <a:spLocks noGrp="1"/>
          </p:cNvSpPr>
          <p:nvPr>
            <p:ph type="sldNum" sz="quarter" idx="5"/>
          </p:nvPr>
        </p:nvSpPr>
        <p:spPr/>
        <p:txBody>
          <a:bodyPr/>
          <a:lstStyle/>
          <a:p>
            <a:fld id="{21AFC7F7-2C4C-5E49-A596-28463370DFA5}" type="slidenum">
              <a:rPr lang="en-US" smtClean="0"/>
              <a:t>3</a:t>
            </a:fld>
            <a:endParaRPr lang="en-US"/>
          </a:p>
        </p:txBody>
      </p:sp>
    </p:spTree>
    <p:extLst>
      <p:ext uri="{BB962C8B-B14F-4D97-AF65-F5344CB8AC3E}">
        <p14:creationId xmlns:p14="http://schemas.microsoft.com/office/powerpoint/2010/main" val="343841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1- Youth comments (joey/cub)</a:t>
            </a:r>
          </a:p>
          <a:p>
            <a:r>
              <a:rPr lang="en-US">
                <a:ea typeface="Calibri"/>
                <a:cs typeface="Calibri"/>
              </a:rPr>
              <a:t>2 – youth comments  (scouts)</a:t>
            </a:r>
          </a:p>
        </p:txBody>
      </p:sp>
      <p:sp>
        <p:nvSpPr>
          <p:cNvPr id="4" name="Slide Number Placeholder 3"/>
          <p:cNvSpPr>
            <a:spLocks noGrp="1"/>
          </p:cNvSpPr>
          <p:nvPr>
            <p:ph type="sldNum" sz="quarter" idx="5"/>
          </p:nvPr>
        </p:nvSpPr>
        <p:spPr/>
        <p:txBody>
          <a:bodyPr/>
          <a:lstStyle/>
          <a:p>
            <a:fld id="{03B5F055-808D-4FE2-AF36-4845307D662C}" type="slidenum">
              <a:rPr lang="en-AU" smtClean="0"/>
              <a:t>5</a:t>
            </a:fld>
            <a:endParaRPr lang="en-AU"/>
          </a:p>
        </p:txBody>
      </p:sp>
    </p:spTree>
    <p:extLst>
      <p:ext uri="{BB962C8B-B14F-4D97-AF65-F5344CB8AC3E}">
        <p14:creationId xmlns:p14="http://schemas.microsoft.com/office/powerpoint/2010/main" val="2455964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1- Leader of youth comment</a:t>
            </a:r>
          </a:p>
          <a:p>
            <a:r>
              <a:rPr lang="en-US">
                <a:ea typeface="Calibri"/>
                <a:cs typeface="Calibri"/>
              </a:rPr>
              <a:t>2- Leader of adult comment/activity leader</a:t>
            </a:r>
          </a:p>
        </p:txBody>
      </p:sp>
      <p:sp>
        <p:nvSpPr>
          <p:cNvPr id="4" name="Slide Number Placeholder 3"/>
          <p:cNvSpPr>
            <a:spLocks noGrp="1"/>
          </p:cNvSpPr>
          <p:nvPr>
            <p:ph type="sldNum" sz="quarter" idx="5"/>
          </p:nvPr>
        </p:nvSpPr>
        <p:spPr/>
        <p:txBody>
          <a:bodyPr/>
          <a:lstStyle/>
          <a:p>
            <a:fld id="{03B5F055-808D-4FE2-AF36-4845307D662C}" type="slidenum">
              <a:rPr lang="en-AU" smtClean="0"/>
              <a:t>6</a:t>
            </a:fld>
            <a:endParaRPr lang="en-AU"/>
          </a:p>
        </p:txBody>
      </p:sp>
    </p:spTree>
    <p:extLst>
      <p:ext uri="{BB962C8B-B14F-4D97-AF65-F5344CB8AC3E}">
        <p14:creationId xmlns:p14="http://schemas.microsoft.com/office/powerpoint/2010/main" val="2402810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4973D-E3D6-EECE-796D-4A0B6BB613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7ED0A-AE1C-646B-6FB5-46186D702B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050C86-0F16-365C-5D06-6491294CDD94}"/>
              </a:ext>
            </a:extLst>
          </p:cNvPr>
          <p:cNvSpPr>
            <a:spLocks noGrp="1"/>
          </p:cNvSpPr>
          <p:nvPr>
            <p:ph type="body" idx="1"/>
          </p:nvPr>
        </p:nvSpPr>
        <p:spPr/>
        <p:txBody>
          <a:bodyPr/>
          <a:lstStyle/>
          <a:p>
            <a:r>
              <a:rPr lang="en-US">
                <a:ea typeface="Calibri"/>
                <a:cs typeface="Calibri"/>
              </a:rPr>
              <a:t>5th dot point may be supported by survey page 7 - </a:t>
            </a:r>
          </a:p>
        </p:txBody>
      </p:sp>
      <p:sp>
        <p:nvSpPr>
          <p:cNvPr id="4" name="Slide Number Placeholder 3">
            <a:extLst>
              <a:ext uri="{FF2B5EF4-FFF2-40B4-BE49-F238E27FC236}">
                <a16:creationId xmlns:a16="http://schemas.microsoft.com/office/drawing/2014/main" id="{F16B85FE-DA4F-A9A1-A78D-444A2EC2FD2D}"/>
              </a:ext>
            </a:extLst>
          </p:cNvPr>
          <p:cNvSpPr>
            <a:spLocks noGrp="1"/>
          </p:cNvSpPr>
          <p:nvPr>
            <p:ph type="sldNum" sz="quarter" idx="5"/>
          </p:nvPr>
        </p:nvSpPr>
        <p:spPr/>
        <p:txBody>
          <a:bodyPr/>
          <a:lstStyle/>
          <a:p>
            <a:fld id="{03B5F055-808D-4FE2-AF36-4845307D662C}" type="slidenum">
              <a:rPr lang="en-AU" smtClean="0"/>
              <a:t>8</a:t>
            </a:fld>
            <a:endParaRPr lang="en-AU"/>
          </a:p>
        </p:txBody>
      </p:sp>
    </p:spTree>
    <p:extLst>
      <p:ext uri="{BB962C8B-B14F-4D97-AF65-F5344CB8AC3E}">
        <p14:creationId xmlns:p14="http://schemas.microsoft.com/office/powerpoint/2010/main" val="3554496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Draft on the wall for your review and strong criticism. </a:t>
            </a:r>
          </a:p>
          <a:p>
            <a:endParaRPr lang="en-AU" dirty="0"/>
          </a:p>
          <a:p>
            <a:r>
              <a:rPr lang="en-AU" dirty="0"/>
              <a:t>We want to publish this in the next 1-2 weeks. Over 40-50 hours of work has gone into this document to improve it. Please be nice!</a:t>
            </a:r>
          </a:p>
          <a:p>
            <a:endParaRPr lang="en-AU" dirty="0"/>
          </a:p>
        </p:txBody>
      </p:sp>
      <p:sp>
        <p:nvSpPr>
          <p:cNvPr id="4" name="Slide Number Placeholder 3"/>
          <p:cNvSpPr>
            <a:spLocks noGrp="1"/>
          </p:cNvSpPr>
          <p:nvPr>
            <p:ph type="sldNum" sz="quarter" idx="5"/>
          </p:nvPr>
        </p:nvSpPr>
        <p:spPr/>
        <p:txBody>
          <a:bodyPr/>
          <a:lstStyle/>
          <a:p>
            <a:fld id="{03B5F055-808D-4FE2-AF36-4845307D662C}" type="slidenum">
              <a:rPr lang="en-AU" smtClean="0"/>
              <a:t>9</a:t>
            </a:fld>
            <a:endParaRPr lang="en-AU"/>
          </a:p>
        </p:txBody>
      </p:sp>
    </p:spTree>
    <p:extLst>
      <p:ext uri="{BB962C8B-B14F-4D97-AF65-F5344CB8AC3E}">
        <p14:creationId xmlns:p14="http://schemas.microsoft.com/office/powerpoint/2010/main" val="4044464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 by Mark Woodfield, Kerryn Newbegin. We want more access to sea activities beyond just Geelong.</a:t>
            </a:r>
          </a:p>
        </p:txBody>
      </p:sp>
      <p:sp>
        <p:nvSpPr>
          <p:cNvPr id="4" name="Slide Number Placeholder 3"/>
          <p:cNvSpPr>
            <a:spLocks noGrp="1"/>
          </p:cNvSpPr>
          <p:nvPr>
            <p:ph type="sldNum" sz="quarter" idx="5"/>
          </p:nvPr>
        </p:nvSpPr>
        <p:spPr/>
        <p:txBody>
          <a:bodyPr/>
          <a:lstStyle/>
          <a:p>
            <a:fld id="{03B5F055-808D-4FE2-AF36-4845307D662C}" type="slidenum">
              <a:rPr lang="en-AU" smtClean="0"/>
              <a:t>17</a:t>
            </a:fld>
            <a:endParaRPr lang="en-AU"/>
          </a:p>
        </p:txBody>
      </p:sp>
    </p:spTree>
    <p:extLst>
      <p:ext uri="{BB962C8B-B14F-4D97-AF65-F5344CB8AC3E}">
        <p14:creationId xmlns:p14="http://schemas.microsoft.com/office/powerpoint/2010/main" val="2448072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Photos from a Corner Inlet</a:t>
            </a:r>
          </a:p>
        </p:txBody>
      </p:sp>
      <p:sp>
        <p:nvSpPr>
          <p:cNvPr id="4" name="Slide Number Placeholder 3"/>
          <p:cNvSpPr>
            <a:spLocks noGrp="1"/>
          </p:cNvSpPr>
          <p:nvPr>
            <p:ph type="sldNum" sz="quarter" idx="5"/>
          </p:nvPr>
        </p:nvSpPr>
        <p:spPr/>
        <p:txBody>
          <a:bodyPr/>
          <a:lstStyle/>
          <a:p>
            <a:fld id="{03B5F055-808D-4FE2-AF36-4845307D662C}" type="slidenum">
              <a:rPr lang="en-AU" smtClean="0"/>
              <a:t>18</a:t>
            </a:fld>
            <a:endParaRPr lang="en-AU"/>
          </a:p>
        </p:txBody>
      </p:sp>
    </p:spTree>
    <p:extLst>
      <p:ext uri="{BB962C8B-B14F-4D97-AF65-F5344CB8AC3E}">
        <p14:creationId xmlns:p14="http://schemas.microsoft.com/office/powerpoint/2010/main" val="222460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C5B02-1D40-5DF3-BBC5-BE4E9676B6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656D81-8194-60FC-873D-4CCF7B6410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EFA53A-1578-F28B-DC41-943983FE5204}"/>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3BDC362-F2EB-E154-6083-4752AB59A194}"/>
              </a:ext>
            </a:extLst>
          </p:cNvPr>
          <p:cNvSpPr>
            <a:spLocks noGrp="1"/>
          </p:cNvSpPr>
          <p:nvPr>
            <p:ph type="sldNum" sz="quarter" idx="5"/>
          </p:nvPr>
        </p:nvSpPr>
        <p:spPr/>
        <p:txBody>
          <a:bodyPr/>
          <a:lstStyle/>
          <a:p>
            <a:fld id="{03B5F055-808D-4FE2-AF36-4845307D662C}" type="slidenum">
              <a:rPr lang="en-AU" smtClean="0"/>
              <a:t>19</a:t>
            </a:fld>
            <a:endParaRPr lang="en-AU"/>
          </a:p>
        </p:txBody>
      </p:sp>
    </p:spTree>
    <p:extLst>
      <p:ext uri="{BB962C8B-B14F-4D97-AF65-F5344CB8AC3E}">
        <p14:creationId xmlns:p14="http://schemas.microsoft.com/office/powerpoint/2010/main" val="4261960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normAutofit/>
          </a:bodyPr>
          <a:lstStyle>
            <a:lvl1pPr>
              <a:defRPr sz="4000">
                <a:solidFill>
                  <a:schemeClr val="bg1"/>
                </a:solidFill>
              </a:defRPr>
            </a:lvl1pPr>
          </a:lstStyle>
          <a:p>
            <a:r>
              <a:rPr lang="en-AU" dirty="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pic>
        <p:nvPicPr>
          <p:cNvPr id="4" name="Picture 3" descr="Scouts_VIC_Master_Vert_FullCol_Rev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10833" y="4003842"/>
            <a:ext cx="933167" cy="1139658"/>
          </a:xfrm>
          <a:prstGeom prst="rect">
            <a:avLst/>
          </a:prstGeom>
        </p:spPr>
      </p:pic>
    </p:spTree>
    <p:extLst>
      <p:ext uri="{BB962C8B-B14F-4D97-AF65-F5344CB8AC3E}">
        <p14:creationId xmlns:p14="http://schemas.microsoft.com/office/powerpoint/2010/main" val="2927565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31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AU" dirty="0"/>
              <a:t>Click to edit Master title style</a:t>
            </a:r>
            <a:endParaRPr lang="en-US" dirty="0"/>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pic>
        <p:nvPicPr>
          <p:cNvPr id="5" name="Picture 4" descr="Scouts_VIC_Master_Vert_FullCol_Rev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0833" y="4003842"/>
            <a:ext cx="933167" cy="1139658"/>
          </a:xfrm>
          <a:prstGeom prst="rect">
            <a:avLst/>
          </a:prstGeom>
        </p:spPr>
      </p:pic>
    </p:spTree>
    <p:extLst>
      <p:ext uri="{BB962C8B-B14F-4D97-AF65-F5344CB8AC3E}">
        <p14:creationId xmlns:p14="http://schemas.microsoft.com/office/powerpoint/2010/main" val="2379496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noAutofit/>
          </a:bodyPr>
          <a:lstStyle>
            <a:lvl1pPr algn="l">
              <a:defRPr sz="3200" b="1" cap="all">
                <a:solidFill>
                  <a:schemeClr val="bg1"/>
                </a:solidFill>
              </a:defRPr>
            </a:lvl1pPr>
          </a:lstStyle>
          <a:p>
            <a:r>
              <a:rPr lang="en-AU" dirty="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pic>
        <p:nvPicPr>
          <p:cNvPr id="5" name="Picture 4" descr="Scouts_VIC_Master_Vert_FullCol_Rev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10833" y="4003842"/>
            <a:ext cx="933167" cy="1139658"/>
          </a:xfrm>
          <a:prstGeom prst="rect">
            <a:avLst/>
          </a:prstGeom>
        </p:spPr>
      </p:pic>
    </p:spTree>
    <p:extLst>
      <p:ext uri="{BB962C8B-B14F-4D97-AF65-F5344CB8AC3E}">
        <p14:creationId xmlns:p14="http://schemas.microsoft.com/office/powerpoint/2010/main" val="119820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a:lvl1pPr>
          </a:lstStyle>
          <a:p>
            <a:r>
              <a:rPr lang="en-AU" dirty="0"/>
              <a:t>Click to edit Master title style</a:t>
            </a:r>
            <a:endParaRPr lang="en-US" dirty="0"/>
          </a:p>
        </p:txBody>
      </p:sp>
      <p:sp>
        <p:nvSpPr>
          <p:cNvPr id="3" name="Content Placeholder 2"/>
          <p:cNvSpPr>
            <a:spLocks noGrp="1"/>
          </p:cNvSpPr>
          <p:nvPr>
            <p:ph sz="half" idx="1"/>
          </p:nvPr>
        </p:nvSpPr>
        <p:spPr>
          <a:xfrm>
            <a:off x="457200" y="1200151"/>
            <a:ext cx="6104585" cy="339447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pic>
        <p:nvPicPr>
          <p:cNvPr id="5" name="Picture 4" descr="Scouts_VIC_Master_Vert_FullCol_Rev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10833" y="4003842"/>
            <a:ext cx="933167" cy="1139658"/>
          </a:xfrm>
          <a:prstGeom prst="rect">
            <a:avLst/>
          </a:prstGeom>
        </p:spPr>
      </p:pic>
    </p:spTree>
    <p:extLst>
      <p:ext uri="{BB962C8B-B14F-4D97-AF65-F5344CB8AC3E}">
        <p14:creationId xmlns:p14="http://schemas.microsoft.com/office/powerpoint/2010/main" val="1551616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4" name="Content Placeholder 3"/>
          <p:cNvSpPr>
            <a:spLocks noGrp="1"/>
          </p:cNvSpPr>
          <p:nvPr>
            <p:ph sz="half" idx="2"/>
          </p:nvPr>
        </p:nvSpPr>
        <p:spPr>
          <a:xfrm>
            <a:off x="2592964" y="1200151"/>
            <a:ext cx="60938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pic>
        <p:nvPicPr>
          <p:cNvPr id="6" name="Picture 5" descr="Scouts_VIC_Master_Vert_FullCol_Rev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10833" y="4003842"/>
            <a:ext cx="933167" cy="1139658"/>
          </a:xfrm>
          <a:prstGeom prst="rect">
            <a:avLst/>
          </a:prstGeom>
        </p:spPr>
      </p:pic>
    </p:spTree>
    <p:extLst>
      <p:ext uri="{BB962C8B-B14F-4D97-AF65-F5344CB8AC3E}">
        <p14:creationId xmlns:p14="http://schemas.microsoft.com/office/powerpoint/2010/main" val="2690070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AU"/>
              <a:t>Click to edit Master title style</a:t>
            </a:r>
            <a:endParaRPr lang="en-US"/>
          </a:p>
        </p:txBody>
      </p:sp>
      <p:pic>
        <p:nvPicPr>
          <p:cNvPr id="4" name="Picture 3" descr="Scouts_VIC_Master_Vert_FullCol_Rev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10833" y="4003842"/>
            <a:ext cx="933167" cy="1139658"/>
          </a:xfrm>
          <a:prstGeom prst="rect">
            <a:avLst/>
          </a:prstGeom>
        </p:spPr>
      </p:pic>
    </p:spTree>
    <p:extLst>
      <p:ext uri="{BB962C8B-B14F-4D97-AF65-F5344CB8AC3E}">
        <p14:creationId xmlns:p14="http://schemas.microsoft.com/office/powerpoint/2010/main" val="164003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1" y="1"/>
            <a:ext cx="9144000" cy="5143500"/>
          </a:xfrm>
          <a:prstGeom prst="rect">
            <a:avLst/>
          </a:prstGeom>
        </p:spPr>
        <p:txBody>
          <a:bodyPr wrap="square" lIns="0" rIns="0" anchor="t"/>
          <a:lstStyle>
            <a:lvl1pPr marL="0" indent="0">
              <a:buNone/>
              <a:defRPr sz="3200">
                <a:latin typeface="Nunito Sans" charset="0"/>
                <a:ea typeface="Nunito Sans" charset="0"/>
                <a:cs typeface="Nunito Sans"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pic>
        <p:nvPicPr>
          <p:cNvPr id="2" name="Picture 1" descr="Scouts_VIC_Master_Vert_FullCol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0834" y="4003843"/>
            <a:ext cx="933167" cy="1139658"/>
          </a:xfrm>
          <a:prstGeom prst="rect">
            <a:avLst/>
          </a:prstGeom>
        </p:spPr>
      </p:pic>
    </p:spTree>
    <p:extLst>
      <p:ext uri="{BB962C8B-B14F-4D97-AF65-F5344CB8AC3E}">
        <p14:creationId xmlns:p14="http://schemas.microsoft.com/office/powerpoint/2010/main" val="2184133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46994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AU" dirty="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4195139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8" r:id="rId5"/>
    <p:sldLayoutId id="2147483654" r:id="rId6"/>
    <p:sldLayoutId id="2147483655" r:id="rId7"/>
    <p:sldLayoutId id="2147483659" r:id="rId8"/>
  </p:sldLayoutIdLst>
  <p:txStyles>
    <p:titleStyle>
      <a:lvl1pPr algn="l" defTabSz="457200" rtl="0" eaLnBrk="1" latinLnBrk="0" hangingPunct="1">
        <a:spcBef>
          <a:spcPct val="0"/>
        </a:spcBef>
        <a:buNone/>
        <a:defRPr sz="4000" b="0" i="0" kern="1200">
          <a:solidFill>
            <a:srgbClr val="FFFFFF"/>
          </a:solidFill>
          <a:latin typeface="Nunito Sans Black"/>
          <a:ea typeface="+mj-ea"/>
          <a:cs typeface="Nunito Sans Black"/>
        </a:defRPr>
      </a:lvl1pPr>
    </p:titleStyle>
    <p:bodyStyle>
      <a:lvl1pPr marL="342900" indent="-342900" algn="l" defTabSz="457200" rtl="0" eaLnBrk="1" latinLnBrk="0" hangingPunct="1">
        <a:spcBef>
          <a:spcPct val="20000"/>
        </a:spcBef>
        <a:buFont typeface="Arial"/>
        <a:buChar char="•"/>
        <a:defRPr sz="2800" b="0" i="0" kern="1200">
          <a:solidFill>
            <a:srgbClr val="FFFFFF"/>
          </a:solidFill>
          <a:latin typeface="Nunito Sans Light"/>
          <a:ea typeface="+mn-ea"/>
          <a:cs typeface="Nunito Sans Light"/>
        </a:defRPr>
      </a:lvl1pPr>
      <a:lvl2pPr marL="742950" indent="-285750" algn="l" defTabSz="457200" rtl="0" eaLnBrk="1" latinLnBrk="0" hangingPunct="1">
        <a:spcBef>
          <a:spcPct val="20000"/>
        </a:spcBef>
        <a:buFont typeface="Arial"/>
        <a:buChar char="–"/>
        <a:defRPr sz="2400" b="0" i="0" kern="1200">
          <a:solidFill>
            <a:srgbClr val="FFFFFF"/>
          </a:solidFill>
          <a:latin typeface="Nunito Sans Light"/>
          <a:ea typeface="+mn-ea"/>
          <a:cs typeface="Nunito Sans Light"/>
        </a:defRPr>
      </a:lvl2pPr>
      <a:lvl3pPr marL="1143000" indent="-228600" algn="l" defTabSz="457200" rtl="0" eaLnBrk="1" latinLnBrk="0" hangingPunct="1">
        <a:spcBef>
          <a:spcPct val="20000"/>
        </a:spcBef>
        <a:buFont typeface="Arial"/>
        <a:buChar char="•"/>
        <a:defRPr sz="2000" b="0" i="0" kern="1200">
          <a:solidFill>
            <a:srgbClr val="FFFFFF"/>
          </a:solidFill>
          <a:latin typeface="Nunito Sans Light"/>
          <a:ea typeface="+mn-ea"/>
          <a:cs typeface="Nunito Sans Light"/>
        </a:defRPr>
      </a:lvl3pPr>
      <a:lvl4pPr marL="1600200" indent="-228600" algn="l" defTabSz="457200" rtl="0" eaLnBrk="1" latinLnBrk="0" hangingPunct="1">
        <a:spcBef>
          <a:spcPct val="20000"/>
        </a:spcBef>
        <a:buFont typeface="Arial"/>
        <a:buChar char="–"/>
        <a:defRPr sz="1800" b="0" i="0" kern="1200">
          <a:solidFill>
            <a:srgbClr val="FFFFFF"/>
          </a:solidFill>
          <a:latin typeface="Nunito Sans Light"/>
          <a:ea typeface="+mn-ea"/>
          <a:cs typeface="Nunito Sans Light"/>
        </a:defRPr>
      </a:lvl4pPr>
      <a:lvl5pPr marL="2057400" indent="-228600" algn="l" defTabSz="457200" rtl="0" eaLnBrk="1" latinLnBrk="0" hangingPunct="1">
        <a:spcBef>
          <a:spcPct val="20000"/>
        </a:spcBef>
        <a:buFont typeface="Arial"/>
        <a:buChar char="»"/>
        <a:defRPr sz="1800" b="0" i="0" kern="1200">
          <a:solidFill>
            <a:srgbClr val="FFFFFF"/>
          </a:solidFill>
          <a:latin typeface="Nunito Sans Light"/>
          <a:ea typeface="+mn-ea"/>
          <a:cs typeface="Nunito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FAZUK9tKXtk?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FAB19-BD4B-B0CB-8E8E-98A89FC018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178D9A-012D-B2A2-085C-DB270CD1C0ED}"/>
              </a:ext>
            </a:extLst>
          </p:cNvPr>
          <p:cNvSpPr>
            <a:spLocks noGrp="1"/>
          </p:cNvSpPr>
          <p:nvPr>
            <p:ph type="ctrTitle"/>
          </p:nvPr>
        </p:nvSpPr>
        <p:spPr>
          <a:xfrm>
            <a:off x="289832" y="2020490"/>
            <a:ext cx="8564335" cy="1102519"/>
          </a:xfrm>
        </p:spPr>
        <p:txBody>
          <a:bodyPr>
            <a:normAutofit/>
          </a:bodyPr>
          <a:lstStyle/>
          <a:p>
            <a:pPr algn="ctr"/>
            <a:r>
              <a:rPr lang="en-AU" sz="4900" dirty="0"/>
              <a:t>Adventurous Activities</a:t>
            </a:r>
            <a:endParaRPr lang="en-US" sz="4900" dirty="0"/>
          </a:p>
        </p:txBody>
      </p:sp>
      <p:sp>
        <p:nvSpPr>
          <p:cNvPr id="5" name="Subtitle 4">
            <a:extLst>
              <a:ext uri="{FF2B5EF4-FFF2-40B4-BE49-F238E27FC236}">
                <a16:creationId xmlns:a16="http://schemas.microsoft.com/office/drawing/2014/main" id="{E8550B26-280E-8438-ED3C-5787E3500A15}"/>
              </a:ext>
            </a:extLst>
          </p:cNvPr>
          <p:cNvSpPr>
            <a:spLocks noGrp="1"/>
          </p:cNvSpPr>
          <p:nvPr>
            <p:ph type="subTitle" idx="1"/>
          </p:nvPr>
        </p:nvSpPr>
        <p:spPr>
          <a:xfrm>
            <a:off x="1371600" y="3152692"/>
            <a:ext cx="6400800" cy="1314450"/>
          </a:xfrm>
        </p:spPr>
        <p:txBody>
          <a:bodyPr>
            <a:normAutofit lnSpcReduction="10000"/>
          </a:bodyPr>
          <a:lstStyle/>
          <a:p>
            <a:r>
              <a:rPr lang="en-US" sz="4400" dirty="0">
                <a:latin typeface="Nunito Sans" pitchFamily="2" charset="0"/>
              </a:rPr>
              <a:t>Matty McKernan</a:t>
            </a:r>
          </a:p>
          <a:p>
            <a:r>
              <a:rPr lang="en-US" sz="3600" dirty="0"/>
              <a:t>Assistant Chief Commissioner</a:t>
            </a:r>
          </a:p>
        </p:txBody>
      </p:sp>
    </p:spTree>
    <p:extLst>
      <p:ext uri="{BB962C8B-B14F-4D97-AF65-F5344CB8AC3E}">
        <p14:creationId xmlns:p14="http://schemas.microsoft.com/office/powerpoint/2010/main" val="2583165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92B0D-DF70-83D1-8D53-192F0FC28FC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FC03D84-8456-14B1-278C-910EEFF420FF}"/>
              </a:ext>
            </a:extLst>
          </p:cNvPr>
          <p:cNvPicPr>
            <a:picLocks noChangeAspect="1"/>
          </p:cNvPicPr>
          <p:nvPr/>
        </p:nvPicPr>
        <p:blipFill>
          <a:blip r:embed="rId2"/>
          <a:stretch>
            <a:fillRect/>
          </a:stretch>
        </p:blipFill>
        <p:spPr>
          <a:xfrm>
            <a:off x="740762" y="91472"/>
            <a:ext cx="7488838" cy="4960555"/>
          </a:xfrm>
          <a:prstGeom prst="rect">
            <a:avLst/>
          </a:prstGeom>
        </p:spPr>
      </p:pic>
    </p:spTree>
    <p:extLst>
      <p:ext uri="{BB962C8B-B14F-4D97-AF65-F5344CB8AC3E}">
        <p14:creationId xmlns:p14="http://schemas.microsoft.com/office/powerpoint/2010/main" val="1126591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F76EE-75D4-F9E3-23EA-AC31B0AF9778}"/>
              </a:ext>
            </a:extLst>
          </p:cNvPr>
          <p:cNvSpPr>
            <a:spLocks noGrp="1"/>
          </p:cNvSpPr>
          <p:nvPr>
            <p:ph type="title"/>
          </p:nvPr>
        </p:nvSpPr>
        <p:spPr/>
        <p:txBody>
          <a:bodyPr>
            <a:normAutofit/>
          </a:bodyPr>
          <a:lstStyle/>
          <a:p>
            <a:r>
              <a:rPr lang="en-AU" sz="3400" dirty="0"/>
              <a:t>What Can I Do?</a:t>
            </a:r>
          </a:p>
        </p:txBody>
      </p:sp>
      <p:sp>
        <p:nvSpPr>
          <p:cNvPr id="3" name="Content Placeholder 2">
            <a:extLst>
              <a:ext uri="{FF2B5EF4-FFF2-40B4-BE49-F238E27FC236}">
                <a16:creationId xmlns:a16="http://schemas.microsoft.com/office/drawing/2014/main" id="{0223F059-B7E6-95A4-6FAC-F2FD74250CDD}"/>
              </a:ext>
            </a:extLst>
          </p:cNvPr>
          <p:cNvSpPr>
            <a:spLocks noGrp="1"/>
          </p:cNvSpPr>
          <p:nvPr>
            <p:ph idx="1"/>
          </p:nvPr>
        </p:nvSpPr>
        <p:spPr>
          <a:xfrm>
            <a:off x="220980" y="1746885"/>
            <a:ext cx="2697480" cy="1817369"/>
          </a:xfrm>
        </p:spPr>
        <p:txBody>
          <a:bodyPr>
            <a:normAutofit/>
          </a:bodyPr>
          <a:lstStyle/>
          <a:p>
            <a:r>
              <a:rPr lang="en-AU" sz="2000" dirty="0"/>
              <a:t>Suggested Participant Skills</a:t>
            </a:r>
          </a:p>
          <a:p>
            <a:r>
              <a:rPr lang="en-AU" sz="2000" dirty="0"/>
              <a:t>More CoP level</a:t>
            </a:r>
          </a:p>
          <a:p>
            <a:r>
              <a:rPr lang="en-AU" sz="2000" dirty="0"/>
              <a:t>Approvals toward a local level</a:t>
            </a:r>
          </a:p>
        </p:txBody>
      </p:sp>
      <p:sp>
        <p:nvSpPr>
          <p:cNvPr id="7" name="TextBox 6">
            <a:extLst>
              <a:ext uri="{FF2B5EF4-FFF2-40B4-BE49-F238E27FC236}">
                <a16:creationId xmlns:a16="http://schemas.microsoft.com/office/drawing/2014/main" id="{CD14751E-23F0-E5E8-ABC7-0E83112F2416}"/>
              </a:ext>
            </a:extLst>
          </p:cNvPr>
          <p:cNvSpPr txBox="1"/>
          <p:nvPr/>
        </p:nvSpPr>
        <p:spPr>
          <a:xfrm>
            <a:off x="8138160" y="4008120"/>
            <a:ext cx="1005840" cy="1135379"/>
          </a:xfrm>
          <a:prstGeom prst="rect">
            <a:avLst/>
          </a:prstGeom>
          <a:solidFill>
            <a:srgbClr val="003160"/>
          </a:solidFill>
        </p:spPr>
        <p:txBody>
          <a:bodyPr wrap="square" rtlCol="0">
            <a:spAutoFit/>
          </a:bodyPr>
          <a:lstStyle/>
          <a:p>
            <a:endParaRPr lang="en-AU" dirty="0"/>
          </a:p>
        </p:txBody>
      </p:sp>
      <p:pic>
        <p:nvPicPr>
          <p:cNvPr id="8" name="Picture 7">
            <a:extLst>
              <a:ext uri="{FF2B5EF4-FFF2-40B4-BE49-F238E27FC236}">
                <a16:creationId xmlns:a16="http://schemas.microsoft.com/office/drawing/2014/main" id="{CA716E19-C40B-0073-81CE-F115435F7A4B}"/>
              </a:ext>
            </a:extLst>
          </p:cNvPr>
          <p:cNvPicPr>
            <a:picLocks noChangeAspect="1"/>
          </p:cNvPicPr>
          <p:nvPr/>
        </p:nvPicPr>
        <p:blipFill>
          <a:blip r:embed="rId2"/>
          <a:stretch>
            <a:fillRect/>
          </a:stretch>
        </p:blipFill>
        <p:spPr>
          <a:xfrm>
            <a:off x="2994913" y="1122803"/>
            <a:ext cx="5988818" cy="3540875"/>
          </a:xfrm>
          <a:prstGeom prst="rect">
            <a:avLst/>
          </a:prstGeom>
        </p:spPr>
      </p:pic>
    </p:spTree>
    <p:extLst>
      <p:ext uri="{BB962C8B-B14F-4D97-AF65-F5344CB8AC3E}">
        <p14:creationId xmlns:p14="http://schemas.microsoft.com/office/powerpoint/2010/main" val="221300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A283D-6E17-CA1B-158B-9D91B0056BB0}"/>
              </a:ext>
            </a:extLst>
          </p:cNvPr>
          <p:cNvSpPr>
            <a:spLocks noGrp="1"/>
          </p:cNvSpPr>
          <p:nvPr>
            <p:ph type="title"/>
          </p:nvPr>
        </p:nvSpPr>
        <p:spPr/>
        <p:txBody>
          <a:bodyPr>
            <a:normAutofit/>
          </a:bodyPr>
          <a:lstStyle/>
          <a:p>
            <a:r>
              <a:rPr lang="en-AU" sz="3400" dirty="0"/>
              <a:t>Adventure for All</a:t>
            </a:r>
          </a:p>
        </p:txBody>
      </p:sp>
      <p:sp>
        <p:nvSpPr>
          <p:cNvPr id="3" name="Content Placeholder 2">
            <a:extLst>
              <a:ext uri="{FF2B5EF4-FFF2-40B4-BE49-F238E27FC236}">
                <a16:creationId xmlns:a16="http://schemas.microsoft.com/office/drawing/2014/main" id="{FF116B1E-CC5F-98D1-2692-05E724B1C331}"/>
              </a:ext>
            </a:extLst>
          </p:cNvPr>
          <p:cNvSpPr>
            <a:spLocks noGrp="1"/>
          </p:cNvSpPr>
          <p:nvPr>
            <p:ph sz="half" idx="1"/>
          </p:nvPr>
        </p:nvSpPr>
        <p:spPr>
          <a:xfrm>
            <a:off x="457200" y="1200151"/>
            <a:ext cx="5920740" cy="3394472"/>
          </a:xfrm>
        </p:spPr>
        <p:txBody>
          <a:bodyPr>
            <a:normAutofit/>
          </a:bodyPr>
          <a:lstStyle/>
          <a:p>
            <a:r>
              <a:rPr lang="en-AU" sz="2000" dirty="0"/>
              <a:t>We’ve had a heavy focus on expertise driven by competency [through qualifications]</a:t>
            </a:r>
          </a:p>
          <a:p>
            <a:endParaRPr lang="en-AU" sz="2000" dirty="0"/>
          </a:p>
          <a:p>
            <a:r>
              <a:rPr lang="en-AU" sz="2000" dirty="0"/>
              <a:t>Improvements to “What can I do?”</a:t>
            </a:r>
          </a:p>
          <a:p>
            <a:endParaRPr lang="en-AU" sz="2000" dirty="0"/>
          </a:p>
          <a:p>
            <a:r>
              <a:rPr lang="en-AU" sz="2000" dirty="0"/>
              <a:t>Introduction of Standard Operating Procedures – “Specific Guidance”</a:t>
            </a:r>
          </a:p>
          <a:p>
            <a:endParaRPr lang="en-AU" sz="2000" dirty="0"/>
          </a:p>
          <a:p>
            <a:r>
              <a:rPr lang="en-AU" sz="2000" dirty="0"/>
              <a:t>Available in </a:t>
            </a:r>
            <a:r>
              <a:rPr lang="en-AU" sz="2000" dirty="0">
                <a:latin typeface="Nunito Sans Bold" pitchFamily="2" charset="0"/>
              </a:rPr>
              <a:t>Program Navigator</a:t>
            </a:r>
          </a:p>
        </p:txBody>
      </p:sp>
    </p:spTree>
    <p:extLst>
      <p:ext uri="{BB962C8B-B14F-4D97-AF65-F5344CB8AC3E}">
        <p14:creationId xmlns:p14="http://schemas.microsoft.com/office/powerpoint/2010/main" val="407225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DA405DB0-4005-64EA-40A2-3897EFF140C4}"/>
              </a:ext>
            </a:extLst>
          </p:cNvPr>
          <p:cNvPicPr>
            <a:picLocks noGrp="1" noChangeAspect="1"/>
          </p:cNvPicPr>
          <p:nvPr>
            <p:ph idx="1"/>
          </p:nvPr>
        </p:nvPicPr>
        <p:blipFill>
          <a:blip r:embed="rId2"/>
          <a:stretch>
            <a:fillRect/>
          </a:stretch>
        </p:blipFill>
        <p:spPr>
          <a:xfrm>
            <a:off x="874882" y="103034"/>
            <a:ext cx="3491197" cy="4957358"/>
          </a:xfrm>
        </p:spPr>
      </p:pic>
      <p:pic>
        <p:nvPicPr>
          <p:cNvPr id="7" name="Picture 6" descr="A close-up of a document&#10;&#10;Description automatically generated">
            <a:extLst>
              <a:ext uri="{FF2B5EF4-FFF2-40B4-BE49-F238E27FC236}">
                <a16:creationId xmlns:a16="http://schemas.microsoft.com/office/drawing/2014/main" id="{18422857-B69A-E422-242D-E91BB29C35B4}"/>
              </a:ext>
            </a:extLst>
          </p:cNvPr>
          <p:cNvPicPr>
            <a:picLocks noChangeAspect="1"/>
          </p:cNvPicPr>
          <p:nvPr/>
        </p:nvPicPr>
        <p:blipFill>
          <a:blip r:embed="rId3"/>
          <a:stretch>
            <a:fillRect/>
          </a:stretch>
        </p:blipFill>
        <p:spPr>
          <a:xfrm>
            <a:off x="4464111" y="103034"/>
            <a:ext cx="3505289" cy="4957358"/>
          </a:xfrm>
          <a:prstGeom prst="rect">
            <a:avLst/>
          </a:prstGeom>
        </p:spPr>
      </p:pic>
    </p:spTree>
    <p:extLst>
      <p:ext uri="{BB962C8B-B14F-4D97-AF65-F5344CB8AC3E}">
        <p14:creationId xmlns:p14="http://schemas.microsoft.com/office/powerpoint/2010/main" val="31086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A4CB91-6A84-28CE-0ECC-7DCDD7436D3B}"/>
              </a:ext>
            </a:extLst>
          </p:cNvPr>
          <p:cNvPicPr>
            <a:picLocks noChangeAspect="1"/>
          </p:cNvPicPr>
          <p:nvPr/>
        </p:nvPicPr>
        <p:blipFill>
          <a:blip r:embed="rId2"/>
          <a:stretch>
            <a:fillRect/>
          </a:stretch>
        </p:blipFill>
        <p:spPr>
          <a:xfrm>
            <a:off x="1082186" y="102989"/>
            <a:ext cx="3496699" cy="4937521"/>
          </a:xfrm>
          <a:prstGeom prst="rect">
            <a:avLst/>
          </a:prstGeom>
        </p:spPr>
      </p:pic>
      <p:pic>
        <p:nvPicPr>
          <p:cNvPr id="10" name="Picture 9">
            <a:extLst>
              <a:ext uri="{FF2B5EF4-FFF2-40B4-BE49-F238E27FC236}">
                <a16:creationId xmlns:a16="http://schemas.microsoft.com/office/drawing/2014/main" id="{567A2F31-A361-C7A0-9812-827098EC8E2F}"/>
              </a:ext>
            </a:extLst>
          </p:cNvPr>
          <p:cNvPicPr>
            <a:picLocks noChangeAspect="1"/>
          </p:cNvPicPr>
          <p:nvPr/>
        </p:nvPicPr>
        <p:blipFill>
          <a:blip r:embed="rId3"/>
          <a:stretch>
            <a:fillRect/>
          </a:stretch>
        </p:blipFill>
        <p:spPr>
          <a:xfrm>
            <a:off x="4640580" y="102989"/>
            <a:ext cx="3253627" cy="4937521"/>
          </a:xfrm>
          <a:prstGeom prst="rect">
            <a:avLst/>
          </a:prstGeom>
        </p:spPr>
      </p:pic>
    </p:spTree>
    <p:extLst>
      <p:ext uri="{BB962C8B-B14F-4D97-AF65-F5344CB8AC3E}">
        <p14:creationId xmlns:p14="http://schemas.microsoft.com/office/powerpoint/2010/main" val="3018591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3B2D0-5BAB-4A43-2904-8B70972801A5}"/>
              </a:ext>
            </a:extLst>
          </p:cNvPr>
          <p:cNvSpPr>
            <a:spLocks noGrp="1"/>
          </p:cNvSpPr>
          <p:nvPr>
            <p:ph type="title"/>
          </p:nvPr>
        </p:nvSpPr>
        <p:spPr/>
        <p:txBody>
          <a:bodyPr>
            <a:normAutofit/>
          </a:bodyPr>
          <a:lstStyle/>
          <a:p>
            <a:r>
              <a:rPr lang="en-AU" sz="3400" dirty="0"/>
              <a:t>Course Calendar</a:t>
            </a:r>
          </a:p>
        </p:txBody>
      </p:sp>
      <p:sp>
        <p:nvSpPr>
          <p:cNvPr id="3" name="Content Placeholder 2">
            <a:extLst>
              <a:ext uri="{FF2B5EF4-FFF2-40B4-BE49-F238E27FC236}">
                <a16:creationId xmlns:a16="http://schemas.microsoft.com/office/drawing/2014/main" id="{3132F55B-8B4D-B4D1-12BE-A8810E3311E1}"/>
              </a:ext>
            </a:extLst>
          </p:cNvPr>
          <p:cNvSpPr>
            <a:spLocks noGrp="1"/>
          </p:cNvSpPr>
          <p:nvPr>
            <p:ph sz="half" idx="1"/>
          </p:nvPr>
        </p:nvSpPr>
        <p:spPr>
          <a:xfrm>
            <a:off x="457200" y="1200151"/>
            <a:ext cx="5958840" cy="2586989"/>
          </a:xfrm>
        </p:spPr>
        <p:txBody>
          <a:bodyPr>
            <a:normAutofit/>
          </a:bodyPr>
          <a:lstStyle/>
          <a:p>
            <a:r>
              <a:rPr lang="en-AU" sz="2000" dirty="0"/>
              <a:t>Standardised for 2025</a:t>
            </a:r>
          </a:p>
          <a:p>
            <a:endParaRPr lang="en-AU" sz="2000" dirty="0"/>
          </a:p>
          <a:p>
            <a:r>
              <a:rPr lang="en-AU" sz="2000" dirty="0"/>
              <a:t>More than 200 courses and activities, providing about 5000 places</a:t>
            </a:r>
          </a:p>
          <a:p>
            <a:endParaRPr lang="en-AU" sz="2000" dirty="0"/>
          </a:p>
          <a:p>
            <a:r>
              <a:rPr lang="en-AU" sz="2000" dirty="0"/>
              <a:t>Bundled together on the Events Page, or by Activity Type on the Team Page</a:t>
            </a:r>
          </a:p>
        </p:txBody>
      </p:sp>
    </p:spTree>
    <p:extLst>
      <p:ext uri="{BB962C8B-B14F-4D97-AF65-F5344CB8AC3E}">
        <p14:creationId xmlns:p14="http://schemas.microsoft.com/office/powerpoint/2010/main" val="3973748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9DC5F8-055E-0BE2-CEA8-3584214BCEBC}"/>
              </a:ext>
            </a:extLst>
          </p:cNvPr>
          <p:cNvPicPr>
            <a:picLocks noChangeAspect="1"/>
          </p:cNvPicPr>
          <p:nvPr/>
        </p:nvPicPr>
        <p:blipFill>
          <a:blip r:embed="rId2"/>
          <a:stretch>
            <a:fillRect/>
          </a:stretch>
        </p:blipFill>
        <p:spPr>
          <a:xfrm>
            <a:off x="2426176" y="95571"/>
            <a:ext cx="4291647" cy="4952358"/>
          </a:xfrm>
          <a:prstGeom prst="rect">
            <a:avLst/>
          </a:prstGeom>
        </p:spPr>
      </p:pic>
    </p:spTree>
    <p:extLst>
      <p:ext uri="{BB962C8B-B14F-4D97-AF65-F5344CB8AC3E}">
        <p14:creationId xmlns:p14="http://schemas.microsoft.com/office/powerpoint/2010/main" val="1099598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385A-8852-A0D8-7F5F-E34828E34708}"/>
              </a:ext>
            </a:extLst>
          </p:cNvPr>
          <p:cNvSpPr>
            <a:spLocks noGrp="1"/>
          </p:cNvSpPr>
          <p:nvPr>
            <p:ph type="title"/>
          </p:nvPr>
        </p:nvSpPr>
        <p:spPr/>
        <p:txBody>
          <a:bodyPr>
            <a:normAutofit/>
          </a:bodyPr>
          <a:lstStyle/>
          <a:p>
            <a:r>
              <a:rPr lang="en-AU" sz="3400" dirty="0"/>
              <a:t>Foster Adventure Centre</a:t>
            </a:r>
          </a:p>
        </p:txBody>
      </p:sp>
      <p:sp>
        <p:nvSpPr>
          <p:cNvPr id="3" name="Content Placeholder 2">
            <a:extLst>
              <a:ext uri="{FF2B5EF4-FFF2-40B4-BE49-F238E27FC236}">
                <a16:creationId xmlns:a16="http://schemas.microsoft.com/office/drawing/2014/main" id="{23E791CE-FDF1-2229-7AD1-99E1C44E0956}"/>
              </a:ext>
            </a:extLst>
          </p:cNvPr>
          <p:cNvSpPr>
            <a:spLocks noGrp="1"/>
          </p:cNvSpPr>
          <p:nvPr>
            <p:ph sz="half" idx="1"/>
          </p:nvPr>
        </p:nvSpPr>
        <p:spPr>
          <a:xfrm>
            <a:off x="457201" y="1200151"/>
            <a:ext cx="4892040" cy="3394472"/>
          </a:xfrm>
        </p:spPr>
        <p:txBody>
          <a:bodyPr>
            <a:normAutofit/>
          </a:bodyPr>
          <a:lstStyle/>
          <a:p>
            <a:r>
              <a:rPr lang="en-AU" sz="2000" dirty="0"/>
              <a:t>Centre for marine/sea based activities:</a:t>
            </a:r>
          </a:p>
          <a:p>
            <a:pPr lvl="1"/>
            <a:r>
              <a:rPr lang="en-AU" dirty="0"/>
              <a:t>Sea Kayaking</a:t>
            </a:r>
          </a:p>
          <a:p>
            <a:pPr lvl="1"/>
            <a:r>
              <a:rPr lang="en-AU" dirty="0"/>
              <a:t>Scuba diving</a:t>
            </a:r>
          </a:p>
          <a:p>
            <a:endParaRPr lang="en-AU" sz="2000" dirty="0"/>
          </a:p>
          <a:p>
            <a:r>
              <a:rPr lang="en-AU" sz="2000" dirty="0"/>
              <a:t>Equipment and overnight accommodation</a:t>
            </a:r>
          </a:p>
          <a:p>
            <a:endParaRPr lang="en-AU" sz="2000" dirty="0"/>
          </a:p>
          <a:p>
            <a:r>
              <a:rPr lang="en-AU" sz="2000" dirty="0"/>
              <a:t>Wilsons Prom, Corner Inlet Marine Park and many others</a:t>
            </a:r>
          </a:p>
          <a:p>
            <a:endParaRPr lang="en-AU" sz="2000" dirty="0"/>
          </a:p>
        </p:txBody>
      </p:sp>
      <p:pic>
        <p:nvPicPr>
          <p:cNvPr id="9" name="Picture 8" descr="A house with a fence and grass&#10;&#10;Description automatically generated">
            <a:extLst>
              <a:ext uri="{FF2B5EF4-FFF2-40B4-BE49-F238E27FC236}">
                <a16:creationId xmlns:a16="http://schemas.microsoft.com/office/drawing/2014/main" id="{89AB9D01-1F43-75A7-4597-F474C0CF6EA6}"/>
              </a:ext>
            </a:extLst>
          </p:cNvPr>
          <p:cNvPicPr>
            <a:picLocks noChangeAspect="1"/>
          </p:cNvPicPr>
          <p:nvPr/>
        </p:nvPicPr>
        <p:blipFill>
          <a:blip r:embed="rId3"/>
          <a:stretch>
            <a:fillRect/>
          </a:stretch>
        </p:blipFill>
        <p:spPr>
          <a:xfrm>
            <a:off x="4785360" y="1690033"/>
            <a:ext cx="2569369" cy="1927027"/>
          </a:xfrm>
          <a:prstGeom prst="rect">
            <a:avLst/>
          </a:prstGeom>
        </p:spPr>
      </p:pic>
    </p:spTree>
    <p:extLst>
      <p:ext uri="{BB962C8B-B14F-4D97-AF65-F5344CB8AC3E}">
        <p14:creationId xmlns:p14="http://schemas.microsoft.com/office/powerpoint/2010/main" val="1750712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Kay kayaks on a beach&#10;&#10;Description automatically generated">
            <a:extLst>
              <a:ext uri="{FF2B5EF4-FFF2-40B4-BE49-F238E27FC236}">
                <a16:creationId xmlns:a16="http://schemas.microsoft.com/office/drawing/2014/main" id="{F8ADD413-E1F4-21CC-E4CA-0D44FF4AB1CA}"/>
              </a:ext>
            </a:extLst>
          </p:cNvPr>
          <p:cNvPicPr>
            <a:picLocks noChangeAspect="1"/>
          </p:cNvPicPr>
          <p:nvPr/>
        </p:nvPicPr>
        <p:blipFill>
          <a:blip r:embed="rId3"/>
          <a:srcRect l="7247" t="4430" r="7019" b="4012"/>
          <a:stretch/>
        </p:blipFill>
        <p:spPr>
          <a:xfrm>
            <a:off x="144781" y="2627473"/>
            <a:ext cx="2876134" cy="2303624"/>
          </a:xfrm>
          <a:prstGeom prst="rect">
            <a:avLst/>
          </a:prstGeom>
        </p:spPr>
      </p:pic>
      <p:pic>
        <p:nvPicPr>
          <p:cNvPr id="19" name="Picture 18" descr="A group of people in kayaks in the water&#10;&#10;Description automatically generated">
            <a:extLst>
              <a:ext uri="{FF2B5EF4-FFF2-40B4-BE49-F238E27FC236}">
                <a16:creationId xmlns:a16="http://schemas.microsoft.com/office/drawing/2014/main" id="{EDAF9330-9B5A-D5E9-78EA-96E8A19DF06B}"/>
              </a:ext>
            </a:extLst>
          </p:cNvPr>
          <p:cNvPicPr>
            <a:picLocks noChangeAspect="1"/>
          </p:cNvPicPr>
          <p:nvPr/>
        </p:nvPicPr>
        <p:blipFill>
          <a:blip r:embed="rId4"/>
          <a:srcRect l="14676" t="12325" r="3443"/>
          <a:stretch/>
        </p:blipFill>
        <p:spPr>
          <a:xfrm>
            <a:off x="3141560" y="2627476"/>
            <a:ext cx="2868507" cy="2303620"/>
          </a:xfrm>
          <a:prstGeom prst="rect">
            <a:avLst/>
          </a:prstGeom>
        </p:spPr>
      </p:pic>
      <p:pic>
        <p:nvPicPr>
          <p:cNvPr id="15" name="Picture 14" descr="A group of people sitting on a beach&#10;&#10;Description automatically generated">
            <a:extLst>
              <a:ext uri="{FF2B5EF4-FFF2-40B4-BE49-F238E27FC236}">
                <a16:creationId xmlns:a16="http://schemas.microsoft.com/office/drawing/2014/main" id="{DB292961-E683-4505-7C59-6995BE187398}"/>
              </a:ext>
            </a:extLst>
          </p:cNvPr>
          <p:cNvPicPr>
            <a:picLocks noChangeAspect="1"/>
          </p:cNvPicPr>
          <p:nvPr/>
        </p:nvPicPr>
        <p:blipFill>
          <a:blip r:embed="rId5"/>
          <a:srcRect l="36340" t="704" r="2445" b="33751"/>
          <a:stretch/>
        </p:blipFill>
        <p:spPr>
          <a:xfrm>
            <a:off x="3141560" y="237127"/>
            <a:ext cx="2868507" cy="2303625"/>
          </a:xfrm>
          <a:prstGeom prst="rect">
            <a:avLst/>
          </a:prstGeom>
        </p:spPr>
      </p:pic>
      <p:pic>
        <p:nvPicPr>
          <p:cNvPr id="14" name="Content Placeholder 4" descr="A path leading to a beach&#10;&#10;Description automatically generated">
            <a:extLst>
              <a:ext uri="{FF2B5EF4-FFF2-40B4-BE49-F238E27FC236}">
                <a16:creationId xmlns:a16="http://schemas.microsoft.com/office/drawing/2014/main" id="{AEC4D686-AFE9-7B3D-215B-84E839B022F7}"/>
              </a:ext>
            </a:extLst>
          </p:cNvPr>
          <p:cNvPicPr>
            <a:picLocks noChangeAspect="1"/>
          </p:cNvPicPr>
          <p:nvPr/>
        </p:nvPicPr>
        <p:blipFill>
          <a:blip r:embed="rId6"/>
          <a:srcRect l="15417" t="5532" r="11907" b="16647"/>
          <a:stretch/>
        </p:blipFill>
        <p:spPr>
          <a:xfrm>
            <a:off x="144780" y="237126"/>
            <a:ext cx="2868507" cy="2303623"/>
          </a:xfrm>
          <a:prstGeom prst="rect">
            <a:avLst/>
          </a:prstGeom>
        </p:spPr>
      </p:pic>
      <p:sp>
        <p:nvSpPr>
          <p:cNvPr id="8" name="TextBox 7">
            <a:extLst>
              <a:ext uri="{FF2B5EF4-FFF2-40B4-BE49-F238E27FC236}">
                <a16:creationId xmlns:a16="http://schemas.microsoft.com/office/drawing/2014/main" id="{3C0506E1-6F29-51A5-481B-5825B84A8BF4}"/>
              </a:ext>
            </a:extLst>
          </p:cNvPr>
          <p:cNvSpPr txBox="1"/>
          <p:nvPr/>
        </p:nvSpPr>
        <p:spPr>
          <a:xfrm>
            <a:off x="8138160" y="4008120"/>
            <a:ext cx="1005840" cy="1135379"/>
          </a:xfrm>
          <a:prstGeom prst="rect">
            <a:avLst/>
          </a:prstGeom>
          <a:solidFill>
            <a:srgbClr val="003160"/>
          </a:solidFill>
        </p:spPr>
        <p:txBody>
          <a:bodyPr wrap="square" rtlCol="0">
            <a:spAutoFit/>
          </a:bodyPr>
          <a:lstStyle/>
          <a:p>
            <a:endParaRPr lang="en-AU" dirty="0"/>
          </a:p>
        </p:txBody>
      </p:sp>
      <p:pic>
        <p:nvPicPr>
          <p:cNvPr id="9" name="Picture 8" descr="A kayak in the water&#10;&#10;Description automatically generated">
            <a:extLst>
              <a:ext uri="{FF2B5EF4-FFF2-40B4-BE49-F238E27FC236}">
                <a16:creationId xmlns:a16="http://schemas.microsoft.com/office/drawing/2014/main" id="{A4BAC345-2A01-BAED-6C66-2DFA5B1DB5FC}"/>
              </a:ext>
            </a:extLst>
          </p:cNvPr>
          <p:cNvPicPr>
            <a:picLocks noChangeAspect="1"/>
          </p:cNvPicPr>
          <p:nvPr/>
        </p:nvPicPr>
        <p:blipFill>
          <a:blip r:embed="rId7"/>
          <a:srcRect l="7117" t="23243" r="23643" b="2812"/>
          <a:stretch/>
        </p:blipFill>
        <p:spPr>
          <a:xfrm>
            <a:off x="6130715" y="237127"/>
            <a:ext cx="2876136" cy="2303625"/>
          </a:xfrm>
          <a:prstGeom prst="rect">
            <a:avLst/>
          </a:prstGeom>
        </p:spPr>
      </p:pic>
      <p:pic>
        <p:nvPicPr>
          <p:cNvPr id="21" name="Picture 20" descr="A group of people in kayaks on the water&#10;&#10;Description automatically generated">
            <a:extLst>
              <a:ext uri="{FF2B5EF4-FFF2-40B4-BE49-F238E27FC236}">
                <a16:creationId xmlns:a16="http://schemas.microsoft.com/office/drawing/2014/main" id="{2F5A6597-AFF8-5C17-7ABA-F41B0302092B}"/>
              </a:ext>
            </a:extLst>
          </p:cNvPr>
          <p:cNvPicPr>
            <a:picLocks noChangeAspect="1"/>
          </p:cNvPicPr>
          <p:nvPr/>
        </p:nvPicPr>
        <p:blipFill>
          <a:blip r:embed="rId8"/>
          <a:srcRect l="5464" t="996" r="5040" b="3427"/>
          <a:stretch/>
        </p:blipFill>
        <p:spPr>
          <a:xfrm>
            <a:off x="6130715" y="2627473"/>
            <a:ext cx="2876136" cy="2303620"/>
          </a:xfrm>
          <a:prstGeom prst="rect">
            <a:avLst/>
          </a:prstGeom>
        </p:spPr>
      </p:pic>
    </p:spTree>
    <p:extLst>
      <p:ext uri="{BB962C8B-B14F-4D97-AF65-F5344CB8AC3E}">
        <p14:creationId xmlns:p14="http://schemas.microsoft.com/office/powerpoint/2010/main" val="3736864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4458A-BF08-FE6A-013B-1DC81D76A9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581021-D043-E213-89BA-590AA8C2968C}"/>
              </a:ext>
            </a:extLst>
          </p:cNvPr>
          <p:cNvSpPr>
            <a:spLocks noGrp="1"/>
          </p:cNvSpPr>
          <p:nvPr>
            <p:ph type="title"/>
          </p:nvPr>
        </p:nvSpPr>
        <p:spPr/>
        <p:txBody>
          <a:bodyPr>
            <a:normAutofit/>
          </a:bodyPr>
          <a:lstStyle/>
          <a:p>
            <a:r>
              <a:rPr lang="en-AU" sz="3400" dirty="0"/>
              <a:t>Further Initiatives</a:t>
            </a:r>
          </a:p>
        </p:txBody>
      </p:sp>
      <p:sp>
        <p:nvSpPr>
          <p:cNvPr id="4" name="Content Placeholder 3">
            <a:extLst>
              <a:ext uri="{FF2B5EF4-FFF2-40B4-BE49-F238E27FC236}">
                <a16:creationId xmlns:a16="http://schemas.microsoft.com/office/drawing/2014/main" id="{6BEBFD1C-73A7-2534-1CA2-36B690D3B9BB}"/>
              </a:ext>
            </a:extLst>
          </p:cNvPr>
          <p:cNvSpPr>
            <a:spLocks noGrp="1"/>
          </p:cNvSpPr>
          <p:nvPr>
            <p:ph sz="half" idx="1"/>
          </p:nvPr>
        </p:nvSpPr>
        <p:spPr/>
        <p:txBody>
          <a:bodyPr>
            <a:normAutofit/>
          </a:bodyPr>
          <a:lstStyle/>
          <a:p>
            <a:r>
              <a:rPr lang="en-AU" sz="2000" dirty="0"/>
              <a:t>Communities of practice</a:t>
            </a:r>
          </a:p>
          <a:p>
            <a:endParaRPr lang="en-AU" sz="2000" dirty="0"/>
          </a:p>
          <a:p>
            <a:r>
              <a:rPr lang="en-AU" sz="2000" dirty="0"/>
              <a:t>Recognition of proficiency</a:t>
            </a:r>
          </a:p>
          <a:p>
            <a:endParaRPr lang="en-AU" sz="2000" dirty="0"/>
          </a:p>
          <a:p>
            <a:r>
              <a:rPr lang="en-AU" sz="2000" dirty="0"/>
              <a:t>Trained Participant pathways for youth members</a:t>
            </a:r>
          </a:p>
          <a:p>
            <a:endParaRPr lang="en-AU" sz="2000" dirty="0"/>
          </a:p>
          <a:p>
            <a:r>
              <a:rPr lang="en-AU" sz="2000" dirty="0"/>
              <a:t>Improvements to activity and events booking</a:t>
            </a:r>
          </a:p>
          <a:p>
            <a:endParaRPr lang="en-AU" sz="2000" dirty="0"/>
          </a:p>
          <a:p>
            <a:r>
              <a:rPr lang="en-AU" sz="2000" dirty="0"/>
              <a:t>Scout Scuba Centre</a:t>
            </a:r>
          </a:p>
        </p:txBody>
      </p:sp>
    </p:spTree>
    <p:extLst>
      <p:ext uri="{BB962C8B-B14F-4D97-AF65-F5344CB8AC3E}">
        <p14:creationId xmlns:p14="http://schemas.microsoft.com/office/powerpoint/2010/main" val="84073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61A605-7F22-9C79-7DCD-C1AB06380240}"/>
              </a:ext>
            </a:extLst>
          </p:cNvPr>
          <p:cNvSpPr>
            <a:spLocks noGrp="1"/>
          </p:cNvSpPr>
          <p:nvPr>
            <p:ph type="title"/>
          </p:nvPr>
        </p:nvSpPr>
        <p:spPr/>
        <p:txBody>
          <a:bodyPr>
            <a:normAutofit/>
          </a:bodyPr>
          <a:lstStyle/>
          <a:p>
            <a:r>
              <a:rPr lang="en-US" sz="3400" dirty="0"/>
              <a:t>The Team</a:t>
            </a:r>
            <a:endParaRPr lang="en-AU" sz="3400" dirty="0"/>
          </a:p>
        </p:txBody>
      </p:sp>
      <p:sp>
        <p:nvSpPr>
          <p:cNvPr id="5" name="TextBox 4">
            <a:extLst>
              <a:ext uri="{FF2B5EF4-FFF2-40B4-BE49-F238E27FC236}">
                <a16:creationId xmlns:a16="http://schemas.microsoft.com/office/drawing/2014/main" id="{E8BCFFC5-98CA-30B8-8AAA-5E3F4EE2F0B0}"/>
              </a:ext>
            </a:extLst>
          </p:cNvPr>
          <p:cNvSpPr txBox="1"/>
          <p:nvPr/>
        </p:nvSpPr>
        <p:spPr>
          <a:xfrm>
            <a:off x="1010627" y="2481680"/>
            <a:ext cx="1639274" cy="553998"/>
          </a:xfrm>
          <a:prstGeom prst="rect">
            <a:avLst/>
          </a:prstGeom>
          <a:noFill/>
        </p:spPr>
        <p:txBody>
          <a:bodyPr wrap="square" rtlCol="0">
            <a:spAutoFit/>
          </a:bodyPr>
          <a:lstStyle/>
          <a:p>
            <a:r>
              <a:rPr lang="en-AU" sz="1200" b="1" dirty="0">
                <a:solidFill>
                  <a:schemeClr val="bg1"/>
                </a:solidFill>
                <a:latin typeface="Nunito Sans" panose="00000500000000000000" pitchFamily="2" charset="0"/>
              </a:rPr>
              <a:t>Mathew McKernan</a:t>
            </a:r>
          </a:p>
          <a:p>
            <a:r>
              <a:rPr lang="en-AU" sz="900" dirty="0">
                <a:solidFill>
                  <a:schemeClr val="bg1"/>
                </a:solidFill>
                <a:latin typeface="Nunito Sans" panose="00000500000000000000" pitchFamily="2" charset="0"/>
              </a:rPr>
              <a:t>Assistant Chief Commissioner - Adventure</a:t>
            </a:r>
          </a:p>
        </p:txBody>
      </p:sp>
      <p:pic>
        <p:nvPicPr>
          <p:cNvPr id="6" name="Picture 5" descr="A close-up of a person smiling&#10;&#10;Description automatically generated">
            <a:extLst>
              <a:ext uri="{FF2B5EF4-FFF2-40B4-BE49-F238E27FC236}">
                <a16:creationId xmlns:a16="http://schemas.microsoft.com/office/drawing/2014/main" id="{ABB20100-7F70-23AD-2F62-6476DA71060B}"/>
              </a:ext>
            </a:extLst>
          </p:cNvPr>
          <p:cNvPicPr>
            <a:picLocks noChangeAspect="1"/>
          </p:cNvPicPr>
          <p:nvPr/>
        </p:nvPicPr>
        <p:blipFill>
          <a:blip r:embed="rId3"/>
          <a:stretch>
            <a:fillRect/>
          </a:stretch>
        </p:blipFill>
        <p:spPr>
          <a:xfrm>
            <a:off x="1066801" y="946586"/>
            <a:ext cx="1508272" cy="1503244"/>
          </a:xfrm>
          <a:prstGeom prst="rect">
            <a:avLst/>
          </a:prstGeom>
        </p:spPr>
      </p:pic>
      <p:sp>
        <p:nvSpPr>
          <p:cNvPr id="7" name="TextBox 6">
            <a:extLst>
              <a:ext uri="{FF2B5EF4-FFF2-40B4-BE49-F238E27FC236}">
                <a16:creationId xmlns:a16="http://schemas.microsoft.com/office/drawing/2014/main" id="{8D945FE7-EE0A-2697-D841-8BDFDB188F2A}"/>
              </a:ext>
            </a:extLst>
          </p:cNvPr>
          <p:cNvSpPr txBox="1"/>
          <p:nvPr/>
        </p:nvSpPr>
        <p:spPr>
          <a:xfrm>
            <a:off x="3307334" y="2481680"/>
            <a:ext cx="1884705" cy="415498"/>
          </a:xfrm>
          <a:prstGeom prst="rect">
            <a:avLst/>
          </a:prstGeom>
          <a:noFill/>
        </p:spPr>
        <p:txBody>
          <a:bodyPr wrap="square" rtlCol="0">
            <a:spAutoFit/>
          </a:bodyPr>
          <a:lstStyle/>
          <a:p>
            <a:r>
              <a:rPr lang="en-AU" sz="1200" b="1" dirty="0">
                <a:solidFill>
                  <a:schemeClr val="bg1"/>
                </a:solidFill>
                <a:latin typeface="Nunito Sans" panose="00000500000000000000" pitchFamily="2" charset="0"/>
              </a:rPr>
              <a:t>Scott Rosicka</a:t>
            </a:r>
          </a:p>
          <a:p>
            <a:r>
              <a:rPr lang="en-AU" sz="900" dirty="0">
                <a:solidFill>
                  <a:schemeClr val="bg1"/>
                </a:solidFill>
                <a:latin typeface="Nunito Sans" panose="00000500000000000000" pitchFamily="2" charset="0"/>
              </a:rPr>
              <a:t>State Commissioner - Adventure</a:t>
            </a:r>
          </a:p>
        </p:txBody>
      </p:sp>
      <p:pic>
        <p:nvPicPr>
          <p:cNvPr id="8" name="Picture 7">
            <a:extLst>
              <a:ext uri="{FF2B5EF4-FFF2-40B4-BE49-F238E27FC236}">
                <a16:creationId xmlns:a16="http://schemas.microsoft.com/office/drawing/2014/main" id="{07FA2CC7-5DDF-ADD7-30A8-7ACE6D3EF192}"/>
              </a:ext>
            </a:extLst>
          </p:cNvPr>
          <p:cNvPicPr>
            <a:picLocks noChangeAspect="1"/>
          </p:cNvPicPr>
          <p:nvPr/>
        </p:nvPicPr>
        <p:blipFill>
          <a:blip r:embed="rId4"/>
          <a:srcRect/>
          <a:stretch/>
        </p:blipFill>
        <p:spPr>
          <a:xfrm>
            <a:off x="3307334" y="946586"/>
            <a:ext cx="1507999" cy="1507999"/>
          </a:xfrm>
          <a:prstGeom prst="ellipse">
            <a:avLst/>
          </a:prstGeom>
        </p:spPr>
      </p:pic>
      <p:sp>
        <p:nvSpPr>
          <p:cNvPr id="10" name="TextBox 9">
            <a:extLst>
              <a:ext uri="{FF2B5EF4-FFF2-40B4-BE49-F238E27FC236}">
                <a16:creationId xmlns:a16="http://schemas.microsoft.com/office/drawing/2014/main" id="{487AD1FE-E473-0CF6-66E3-3A2D55D3F422}"/>
              </a:ext>
            </a:extLst>
          </p:cNvPr>
          <p:cNvSpPr txBox="1"/>
          <p:nvPr/>
        </p:nvSpPr>
        <p:spPr>
          <a:xfrm>
            <a:off x="5547868" y="2478372"/>
            <a:ext cx="1884704" cy="553998"/>
          </a:xfrm>
          <a:prstGeom prst="rect">
            <a:avLst/>
          </a:prstGeom>
          <a:noFill/>
        </p:spPr>
        <p:txBody>
          <a:bodyPr wrap="square" rtlCol="0">
            <a:spAutoFit/>
          </a:bodyPr>
          <a:lstStyle/>
          <a:p>
            <a:r>
              <a:rPr lang="en-AU" sz="1200" b="1" dirty="0">
                <a:solidFill>
                  <a:schemeClr val="bg1"/>
                </a:solidFill>
                <a:latin typeface="Nunito Sans" panose="00000500000000000000" pitchFamily="2" charset="0"/>
              </a:rPr>
              <a:t>Narelle Lowdell</a:t>
            </a:r>
          </a:p>
          <a:p>
            <a:r>
              <a:rPr lang="en-AU" sz="900" dirty="0">
                <a:solidFill>
                  <a:schemeClr val="bg1"/>
                </a:solidFill>
                <a:latin typeface="Nunito Sans" panose="00000500000000000000" pitchFamily="2" charset="0"/>
              </a:rPr>
              <a:t>State Commissioner – Outdoor Adventure Skills Leader Support</a:t>
            </a:r>
          </a:p>
        </p:txBody>
      </p:sp>
      <p:pic>
        <p:nvPicPr>
          <p:cNvPr id="11" name="Picture 10">
            <a:extLst>
              <a:ext uri="{FF2B5EF4-FFF2-40B4-BE49-F238E27FC236}">
                <a16:creationId xmlns:a16="http://schemas.microsoft.com/office/drawing/2014/main" id="{C2246EDE-31D8-7F1D-554C-C71C68A32B0C}"/>
              </a:ext>
            </a:extLst>
          </p:cNvPr>
          <p:cNvPicPr>
            <a:picLocks noChangeAspect="1"/>
          </p:cNvPicPr>
          <p:nvPr/>
        </p:nvPicPr>
        <p:blipFill>
          <a:blip r:embed="rId5"/>
          <a:srcRect/>
          <a:stretch/>
        </p:blipFill>
        <p:spPr>
          <a:xfrm>
            <a:off x="5547869" y="941310"/>
            <a:ext cx="1513276" cy="1513276"/>
          </a:xfrm>
          <a:prstGeom prst="ellipse">
            <a:avLst/>
          </a:prstGeom>
        </p:spPr>
      </p:pic>
      <p:sp>
        <p:nvSpPr>
          <p:cNvPr id="12" name="TextBox 11">
            <a:extLst>
              <a:ext uri="{FF2B5EF4-FFF2-40B4-BE49-F238E27FC236}">
                <a16:creationId xmlns:a16="http://schemas.microsoft.com/office/drawing/2014/main" id="{B1FA03A7-A51B-5C93-5917-C26F5739F537}"/>
              </a:ext>
            </a:extLst>
          </p:cNvPr>
          <p:cNvSpPr txBox="1"/>
          <p:nvPr/>
        </p:nvSpPr>
        <p:spPr>
          <a:xfrm>
            <a:off x="1066801" y="4576049"/>
            <a:ext cx="1282596" cy="415498"/>
          </a:xfrm>
          <a:prstGeom prst="rect">
            <a:avLst/>
          </a:prstGeom>
          <a:noFill/>
        </p:spPr>
        <p:txBody>
          <a:bodyPr wrap="square" rtlCol="0">
            <a:spAutoFit/>
          </a:bodyPr>
          <a:lstStyle/>
          <a:p>
            <a:r>
              <a:rPr lang="en-AU" sz="1200" b="1" dirty="0">
                <a:solidFill>
                  <a:schemeClr val="bg1"/>
                </a:solidFill>
                <a:latin typeface="Nunito Sans" panose="00000500000000000000" pitchFamily="2" charset="0"/>
              </a:rPr>
              <a:t>Jacinta Swift</a:t>
            </a:r>
          </a:p>
          <a:p>
            <a:r>
              <a:rPr lang="en-AU" sz="900" dirty="0">
                <a:solidFill>
                  <a:schemeClr val="bg1"/>
                </a:solidFill>
                <a:latin typeface="Nunito Sans" panose="00000500000000000000" pitchFamily="2" charset="0"/>
              </a:rPr>
              <a:t>Youth Commissioner</a:t>
            </a:r>
          </a:p>
        </p:txBody>
      </p:sp>
      <p:pic>
        <p:nvPicPr>
          <p:cNvPr id="13" name="Picture 12">
            <a:extLst>
              <a:ext uri="{FF2B5EF4-FFF2-40B4-BE49-F238E27FC236}">
                <a16:creationId xmlns:a16="http://schemas.microsoft.com/office/drawing/2014/main" id="{FA209ED6-2C3B-1732-2248-44FF38EECDEB}"/>
              </a:ext>
            </a:extLst>
          </p:cNvPr>
          <p:cNvPicPr>
            <a:picLocks noChangeAspect="1"/>
          </p:cNvPicPr>
          <p:nvPr/>
        </p:nvPicPr>
        <p:blipFill>
          <a:blip r:embed="rId6"/>
          <a:srcRect t="12500" b="12500"/>
          <a:stretch/>
        </p:blipFill>
        <p:spPr>
          <a:xfrm>
            <a:off x="1066801" y="3115217"/>
            <a:ext cx="1460832" cy="1460832"/>
          </a:xfrm>
          <a:prstGeom prst="ellipse">
            <a:avLst/>
          </a:prstGeom>
        </p:spPr>
      </p:pic>
      <p:sp>
        <p:nvSpPr>
          <p:cNvPr id="14" name="TextBox 13">
            <a:extLst>
              <a:ext uri="{FF2B5EF4-FFF2-40B4-BE49-F238E27FC236}">
                <a16:creationId xmlns:a16="http://schemas.microsoft.com/office/drawing/2014/main" id="{09420593-6A9B-4741-D9E7-10670EF23D17}"/>
              </a:ext>
            </a:extLst>
          </p:cNvPr>
          <p:cNvSpPr txBox="1"/>
          <p:nvPr/>
        </p:nvSpPr>
        <p:spPr>
          <a:xfrm>
            <a:off x="3307334" y="4576049"/>
            <a:ext cx="1282596" cy="415498"/>
          </a:xfrm>
          <a:prstGeom prst="rect">
            <a:avLst/>
          </a:prstGeom>
          <a:noFill/>
        </p:spPr>
        <p:txBody>
          <a:bodyPr wrap="square" rtlCol="0">
            <a:spAutoFit/>
          </a:bodyPr>
          <a:lstStyle/>
          <a:p>
            <a:r>
              <a:rPr lang="en-AU" sz="1200" b="1" dirty="0">
                <a:solidFill>
                  <a:schemeClr val="bg1"/>
                </a:solidFill>
                <a:latin typeface="Nunito Sans" panose="00000500000000000000" pitchFamily="2" charset="0"/>
              </a:rPr>
              <a:t>Bob Edwards</a:t>
            </a:r>
          </a:p>
          <a:p>
            <a:r>
              <a:rPr lang="en-AU" sz="900" dirty="0">
                <a:solidFill>
                  <a:schemeClr val="bg1"/>
                </a:solidFill>
                <a:latin typeface="Nunito Sans" panose="00000500000000000000" pitchFamily="2" charset="0"/>
              </a:rPr>
              <a:t>Project Officer</a:t>
            </a:r>
          </a:p>
        </p:txBody>
      </p:sp>
      <p:pic>
        <p:nvPicPr>
          <p:cNvPr id="15" name="Picture 14">
            <a:extLst>
              <a:ext uri="{FF2B5EF4-FFF2-40B4-BE49-F238E27FC236}">
                <a16:creationId xmlns:a16="http://schemas.microsoft.com/office/drawing/2014/main" id="{FDCF7D76-09E4-A9D3-7709-B0ABBCD83393}"/>
              </a:ext>
            </a:extLst>
          </p:cNvPr>
          <p:cNvPicPr>
            <a:picLocks noChangeAspect="1"/>
          </p:cNvPicPr>
          <p:nvPr/>
        </p:nvPicPr>
        <p:blipFill>
          <a:blip r:embed="rId7"/>
          <a:stretch>
            <a:fillRect/>
          </a:stretch>
        </p:blipFill>
        <p:spPr>
          <a:xfrm>
            <a:off x="3307334" y="3115217"/>
            <a:ext cx="1460832" cy="1460832"/>
          </a:xfrm>
          <a:prstGeom prst="rect">
            <a:avLst/>
          </a:prstGeom>
        </p:spPr>
      </p:pic>
    </p:spTree>
    <p:extLst>
      <p:ext uri="{BB962C8B-B14F-4D97-AF65-F5344CB8AC3E}">
        <p14:creationId xmlns:p14="http://schemas.microsoft.com/office/powerpoint/2010/main" val="2134412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in harnesses&#10;&#10;Description automatically generated">
            <a:extLst>
              <a:ext uri="{FF2B5EF4-FFF2-40B4-BE49-F238E27FC236}">
                <a16:creationId xmlns:a16="http://schemas.microsoft.com/office/drawing/2014/main" id="{2F70A729-C596-D483-66F3-636570A030EC}"/>
              </a:ext>
            </a:extLst>
          </p:cNvPr>
          <p:cNvPicPr>
            <a:picLocks noChangeAspect="1"/>
          </p:cNvPicPr>
          <p:nvPr/>
        </p:nvPicPr>
        <p:blipFill>
          <a:blip r:embed="rId3"/>
          <a:srcRect l="3269" r="13515"/>
          <a:stretch/>
        </p:blipFill>
        <p:spPr>
          <a:xfrm>
            <a:off x="3133932" y="2627474"/>
            <a:ext cx="2876135" cy="2303623"/>
          </a:xfrm>
          <a:prstGeom prst="rect">
            <a:avLst/>
          </a:prstGeom>
        </p:spPr>
      </p:pic>
      <p:pic>
        <p:nvPicPr>
          <p:cNvPr id="18" name="Picture 17" descr="A group of people riding bikes&#10;&#10;Description automatically generated">
            <a:extLst>
              <a:ext uri="{FF2B5EF4-FFF2-40B4-BE49-F238E27FC236}">
                <a16:creationId xmlns:a16="http://schemas.microsoft.com/office/drawing/2014/main" id="{0B1E0C7F-2A31-2EB1-040F-D7F3D3A6D921}"/>
              </a:ext>
            </a:extLst>
          </p:cNvPr>
          <p:cNvPicPr>
            <a:picLocks noChangeAspect="1"/>
          </p:cNvPicPr>
          <p:nvPr/>
        </p:nvPicPr>
        <p:blipFill>
          <a:blip r:embed="rId4"/>
          <a:srcRect l="1" r="16785"/>
          <a:stretch/>
        </p:blipFill>
        <p:spPr>
          <a:xfrm>
            <a:off x="144779" y="2627476"/>
            <a:ext cx="2876135" cy="2303623"/>
          </a:xfrm>
          <a:prstGeom prst="rect">
            <a:avLst/>
          </a:prstGeom>
        </p:spPr>
      </p:pic>
      <p:pic>
        <p:nvPicPr>
          <p:cNvPr id="15" name="Picture 14" descr="A group of people throwing darts&#10;&#10;Description automatically generated">
            <a:extLst>
              <a:ext uri="{FF2B5EF4-FFF2-40B4-BE49-F238E27FC236}">
                <a16:creationId xmlns:a16="http://schemas.microsoft.com/office/drawing/2014/main" id="{6CDE97C8-DD16-A547-CF75-8371F81842CD}"/>
              </a:ext>
            </a:extLst>
          </p:cNvPr>
          <p:cNvPicPr>
            <a:picLocks noChangeAspect="1"/>
          </p:cNvPicPr>
          <p:nvPr/>
        </p:nvPicPr>
        <p:blipFill>
          <a:blip r:embed="rId5"/>
          <a:srcRect l="5622" r="13381" b="2737"/>
          <a:stretch/>
        </p:blipFill>
        <p:spPr>
          <a:xfrm>
            <a:off x="6123083" y="237127"/>
            <a:ext cx="2876136" cy="2303625"/>
          </a:xfrm>
          <a:prstGeom prst="rect">
            <a:avLst/>
          </a:prstGeom>
        </p:spPr>
      </p:pic>
      <p:pic>
        <p:nvPicPr>
          <p:cNvPr id="5" name="Picture 4" descr="A group of people standing on a structure&#10;&#10;Description automatically generated">
            <a:extLst>
              <a:ext uri="{FF2B5EF4-FFF2-40B4-BE49-F238E27FC236}">
                <a16:creationId xmlns:a16="http://schemas.microsoft.com/office/drawing/2014/main" id="{69359AFE-A35D-DD9E-FE2B-0569BE5CE949}"/>
              </a:ext>
            </a:extLst>
          </p:cNvPr>
          <p:cNvPicPr>
            <a:picLocks noChangeAspect="1"/>
          </p:cNvPicPr>
          <p:nvPr/>
        </p:nvPicPr>
        <p:blipFill>
          <a:blip r:embed="rId6"/>
          <a:srcRect l="17033" b="11398"/>
          <a:stretch/>
        </p:blipFill>
        <p:spPr>
          <a:xfrm>
            <a:off x="144780" y="237127"/>
            <a:ext cx="2876135" cy="2303625"/>
          </a:xfrm>
          <a:prstGeom prst="rect">
            <a:avLst/>
          </a:prstGeom>
        </p:spPr>
      </p:pic>
      <p:pic>
        <p:nvPicPr>
          <p:cNvPr id="7" name="Picture 6" descr="A bus driving on a road&#10;&#10;Description automatically generated">
            <a:extLst>
              <a:ext uri="{FF2B5EF4-FFF2-40B4-BE49-F238E27FC236}">
                <a16:creationId xmlns:a16="http://schemas.microsoft.com/office/drawing/2014/main" id="{100C6878-712D-52A6-8B40-3896588F3857}"/>
              </a:ext>
            </a:extLst>
          </p:cNvPr>
          <p:cNvPicPr>
            <a:picLocks noChangeAspect="1"/>
          </p:cNvPicPr>
          <p:nvPr/>
        </p:nvPicPr>
        <p:blipFill>
          <a:blip r:embed="rId7"/>
          <a:srcRect l="19694" t="16915" r="2507"/>
          <a:stretch/>
        </p:blipFill>
        <p:spPr>
          <a:xfrm>
            <a:off x="3133932" y="237127"/>
            <a:ext cx="2876135" cy="2303625"/>
          </a:xfrm>
          <a:prstGeom prst="rect">
            <a:avLst/>
          </a:prstGeom>
        </p:spPr>
      </p:pic>
      <p:sp>
        <p:nvSpPr>
          <p:cNvPr id="16" name="TextBox 15">
            <a:extLst>
              <a:ext uri="{FF2B5EF4-FFF2-40B4-BE49-F238E27FC236}">
                <a16:creationId xmlns:a16="http://schemas.microsoft.com/office/drawing/2014/main" id="{DAF78548-CDB7-AAE8-27FF-1263B6275671}"/>
              </a:ext>
            </a:extLst>
          </p:cNvPr>
          <p:cNvSpPr txBox="1"/>
          <p:nvPr/>
        </p:nvSpPr>
        <p:spPr>
          <a:xfrm>
            <a:off x="8138160" y="4008120"/>
            <a:ext cx="1005840" cy="1135379"/>
          </a:xfrm>
          <a:prstGeom prst="rect">
            <a:avLst/>
          </a:prstGeom>
          <a:solidFill>
            <a:srgbClr val="003160"/>
          </a:solidFill>
        </p:spPr>
        <p:txBody>
          <a:bodyPr wrap="square" rtlCol="0">
            <a:spAutoFit/>
          </a:bodyPr>
          <a:lstStyle/>
          <a:p>
            <a:endParaRPr lang="en-AU" dirty="0"/>
          </a:p>
        </p:txBody>
      </p:sp>
      <p:pic>
        <p:nvPicPr>
          <p:cNvPr id="14" name="Picture 13" descr="A bus driving on a road&#10;&#10;Description automatically generated">
            <a:extLst>
              <a:ext uri="{FF2B5EF4-FFF2-40B4-BE49-F238E27FC236}">
                <a16:creationId xmlns:a16="http://schemas.microsoft.com/office/drawing/2014/main" id="{45702D87-AB5F-FB83-C38F-7FE12D425F3C}"/>
              </a:ext>
            </a:extLst>
          </p:cNvPr>
          <p:cNvPicPr>
            <a:picLocks noChangeAspect="1"/>
          </p:cNvPicPr>
          <p:nvPr/>
        </p:nvPicPr>
        <p:blipFill>
          <a:blip r:embed="rId7"/>
          <a:srcRect l="19694" t="16915" r="2507"/>
          <a:stretch/>
        </p:blipFill>
        <p:spPr>
          <a:xfrm>
            <a:off x="6123083" y="2627475"/>
            <a:ext cx="2876135" cy="2303625"/>
          </a:xfrm>
          <a:prstGeom prst="rect">
            <a:avLst/>
          </a:prstGeom>
        </p:spPr>
      </p:pic>
      <p:pic>
        <p:nvPicPr>
          <p:cNvPr id="22" name="Picture 21" descr="A group of girls wearing matching outfits&#10;&#10;Description automatically generated">
            <a:extLst>
              <a:ext uri="{FF2B5EF4-FFF2-40B4-BE49-F238E27FC236}">
                <a16:creationId xmlns:a16="http://schemas.microsoft.com/office/drawing/2014/main" id="{180BD614-82DD-4008-E285-223E4D331EC0}"/>
              </a:ext>
            </a:extLst>
          </p:cNvPr>
          <p:cNvPicPr>
            <a:picLocks noChangeAspect="1"/>
          </p:cNvPicPr>
          <p:nvPr/>
        </p:nvPicPr>
        <p:blipFill>
          <a:blip r:embed="rId8"/>
          <a:srcRect l="54" t="10193" r="-54" b="36395"/>
          <a:stretch/>
        </p:blipFill>
        <p:spPr>
          <a:xfrm>
            <a:off x="6124641" y="2627474"/>
            <a:ext cx="2874578" cy="2303626"/>
          </a:xfrm>
          <a:prstGeom prst="rect">
            <a:avLst/>
          </a:prstGeom>
        </p:spPr>
      </p:pic>
    </p:spTree>
    <p:extLst>
      <p:ext uri="{BB962C8B-B14F-4D97-AF65-F5344CB8AC3E}">
        <p14:creationId xmlns:p14="http://schemas.microsoft.com/office/powerpoint/2010/main" val="909530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43704-CA51-8480-95B8-D555634B282E}"/>
              </a:ext>
            </a:extLst>
          </p:cNvPr>
          <p:cNvSpPr>
            <a:spLocks noGrp="1"/>
          </p:cNvSpPr>
          <p:nvPr>
            <p:ph type="title"/>
          </p:nvPr>
        </p:nvSpPr>
        <p:spPr/>
        <p:txBody>
          <a:bodyPr/>
          <a:lstStyle/>
          <a:p>
            <a:endParaRPr lang="en-AU"/>
          </a:p>
        </p:txBody>
      </p:sp>
      <p:pic>
        <p:nvPicPr>
          <p:cNvPr id="4" name="Online Media 3" title="Introduction to the Outdoor Adventure Skills">
            <a:hlinkClick r:id="" action="ppaction://media"/>
            <a:extLst>
              <a:ext uri="{FF2B5EF4-FFF2-40B4-BE49-F238E27FC236}">
                <a16:creationId xmlns:a16="http://schemas.microsoft.com/office/drawing/2014/main" id="{011222ED-C89D-3715-678A-26EE6B101A52}"/>
              </a:ext>
            </a:extLst>
          </p:cNvPr>
          <p:cNvPicPr>
            <a:picLocks noGrp="1" noRot="1" noChangeAspect="1"/>
          </p:cNvPicPr>
          <p:nvPr>
            <p:ph idx="1"/>
            <a:videoFile r:link="rId1"/>
          </p:nvPr>
        </p:nvPicPr>
        <p:blipFill>
          <a:blip r:embed="rId3"/>
          <a:stretch>
            <a:fillRect/>
          </a:stretch>
        </p:blipFill>
        <p:spPr>
          <a:xfrm>
            <a:off x="180" y="0"/>
            <a:ext cx="9143640" cy="5165787"/>
          </a:xfrm>
          <a:prstGeom prst="rect">
            <a:avLst/>
          </a:prstGeom>
        </p:spPr>
      </p:pic>
    </p:spTree>
    <p:extLst>
      <p:ext uri="{BB962C8B-B14F-4D97-AF65-F5344CB8AC3E}">
        <p14:creationId xmlns:p14="http://schemas.microsoft.com/office/powerpoint/2010/main" val="32987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0" y="0"/>
            <a:ext cx="9143640" cy="5143500"/>
          </a:xfrm>
          <a:prstGeom prst="rect">
            <a:avLst/>
          </a:prstGeom>
          <a:blipFill>
            <a:blip r:embed="rId3" cstate="print"/>
            <a:stretch>
              <a:fillRect/>
            </a:stretch>
          </a:blipFill>
        </p:spPr>
        <p:txBody>
          <a:bodyPr wrap="square" lIns="0" tIns="0" rIns="0" bIns="0" rtlCol="0"/>
          <a:lstStyle/>
          <a:p>
            <a:endParaRPr sz="1632"/>
          </a:p>
        </p:txBody>
      </p:sp>
      <p:sp>
        <p:nvSpPr>
          <p:cNvPr id="3" name="object 3"/>
          <p:cNvSpPr txBox="1"/>
          <p:nvPr/>
        </p:nvSpPr>
        <p:spPr>
          <a:xfrm>
            <a:off x="146121" y="3641182"/>
            <a:ext cx="3294129" cy="1276898"/>
          </a:xfrm>
          <a:prstGeom prst="rect">
            <a:avLst/>
          </a:prstGeom>
        </p:spPr>
        <p:txBody>
          <a:bodyPr vert="horz" wrap="square" lIns="0" tIns="18425" rIns="0" bIns="0" rtlCol="0">
            <a:spAutoFit/>
          </a:bodyPr>
          <a:lstStyle/>
          <a:p>
            <a:pPr marL="11516" marR="4606">
              <a:lnSpc>
                <a:spcPct val="97700"/>
              </a:lnSpc>
              <a:spcBef>
                <a:spcPts val="145"/>
              </a:spcBef>
            </a:pPr>
            <a:r>
              <a:rPr sz="2086" spc="-22" dirty="0">
                <a:solidFill>
                  <a:srgbClr val="FFFFFF"/>
                </a:solidFill>
                <a:latin typeface="Nunito Sans Bold" pitchFamily="2" charset="0"/>
                <a:cs typeface="Arial"/>
              </a:rPr>
              <a:t>"Running </a:t>
            </a:r>
            <a:r>
              <a:rPr sz="2086" spc="-14" dirty="0">
                <a:solidFill>
                  <a:srgbClr val="FFFFFF"/>
                </a:solidFill>
                <a:latin typeface="Nunito Sans Bold" pitchFamily="2" charset="0"/>
                <a:cs typeface="Arial"/>
              </a:rPr>
              <a:t>lots </a:t>
            </a:r>
            <a:r>
              <a:rPr sz="2086" spc="36" dirty="0">
                <a:solidFill>
                  <a:srgbClr val="FFFFFF"/>
                </a:solidFill>
                <a:latin typeface="Nunito Sans Bold" pitchFamily="2" charset="0"/>
                <a:cs typeface="Arial"/>
              </a:rPr>
              <a:t>of </a:t>
            </a:r>
            <a:r>
              <a:rPr sz="2086" spc="-18" dirty="0">
                <a:solidFill>
                  <a:srgbClr val="FFFFFF"/>
                </a:solidFill>
                <a:latin typeface="Nunito Sans Bold" pitchFamily="2" charset="0"/>
                <a:cs typeface="Arial"/>
              </a:rPr>
              <a:t>activities  and </a:t>
            </a:r>
            <a:r>
              <a:rPr sz="2086" spc="-63" dirty="0">
                <a:solidFill>
                  <a:srgbClr val="FFFFFF"/>
                </a:solidFill>
                <a:latin typeface="Nunito Sans Bold" pitchFamily="2" charset="0"/>
                <a:cs typeface="Arial"/>
              </a:rPr>
              <a:t>camps, </a:t>
            </a:r>
            <a:r>
              <a:rPr sz="2086" spc="-5" dirty="0">
                <a:solidFill>
                  <a:srgbClr val="FFFFFF"/>
                </a:solidFill>
                <a:latin typeface="Nunito Sans Bold" pitchFamily="2" charset="0"/>
                <a:cs typeface="Arial"/>
              </a:rPr>
              <a:t>making </a:t>
            </a:r>
            <a:r>
              <a:rPr sz="2086" spc="68" dirty="0">
                <a:solidFill>
                  <a:srgbClr val="FFFFFF"/>
                </a:solidFill>
                <a:latin typeface="Nunito Sans Bold" pitchFamily="2" charset="0"/>
                <a:cs typeface="Arial"/>
              </a:rPr>
              <a:t>it </a:t>
            </a:r>
            <a:r>
              <a:rPr sz="2086" spc="-18" dirty="0">
                <a:solidFill>
                  <a:srgbClr val="FFFFFF"/>
                </a:solidFill>
                <a:latin typeface="Nunito Sans Bold" pitchFamily="2" charset="0"/>
                <a:cs typeface="Arial"/>
              </a:rPr>
              <a:t>look  </a:t>
            </a:r>
            <a:r>
              <a:rPr sz="2086" spc="-9" dirty="0">
                <a:solidFill>
                  <a:srgbClr val="FFFFFF"/>
                </a:solidFill>
                <a:latin typeface="Nunito Sans Bold" pitchFamily="2" charset="0"/>
                <a:cs typeface="Arial"/>
              </a:rPr>
              <a:t>like </a:t>
            </a:r>
            <a:r>
              <a:rPr sz="2086" spc="14" dirty="0">
                <a:solidFill>
                  <a:srgbClr val="FFFFFF"/>
                </a:solidFill>
                <a:latin typeface="Nunito Sans Bold" pitchFamily="2" charset="0"/>
                <a:cs typeface="Arial"/>
              </a:rPr>
              <a:t>fun </a:t>
            </a:r>
            <a:r>
              <a:rPr sz="2086" spc="-18" dirty="0">
                <a:solidFill>
                  <a:srgbClr val="FFFFFF"/>
                </a:solidFill>
                <a:latin typeface="Nunito Sans Bold" pitchFamily="2" charset="0"/>
                <a:cs typeface="Arial"/>
              </a:rPr>
              <a:t>and peer </a:t>
            </a:r>
            <a:r>
              <a:rPr sz="2086" spc="54" dirty="0">
                <a:solidFill>
                  <a:srgbClr val="FFFFFF"/>
                </a:solidFill>
                <a:latin typeface="Nunito Sans Bold" pitchFamily="2" charset="0"/>
                <a:cs typeface="Arial"/>
              </a:rPr>
              <a:t>to </a:t>
            </a:r>
            <a:r>
              <a:rPr sz="2086" spc="-18" dirty="0">
                <a:solidFill>
                  <a:srgbClr val="FFFFFF"/>
                </a:solidFill>
                <a:latin typeface="Nunito Sans Bold" pitchFamily="2" charset="0"/>
                <a:cs typeface="Arial"/>
              </a:rPr>
              <a:t>peer  encouragement."</a:t>
            </a:r>
            <a:r>
              <a:rPr sz="1451" spc="-18" dirty="0">
                <a:latin typeface="Nunito Sans Bold" pitchFamily="2" charset="0"/>
                <a:cs typeface="Arial Unicode MS"/>
              </a:rPr>
              <a:t>"</a:t>
            </a:r>
            <a:endParaRPr sz="1451" dirty="0">
              <a:latin typeface="Nunito Sans Bold" pitchFamily="2" charset="0"/>
              <a:cs typeface="Arial Unicode MS"/>
            </a:endParaRPr>
          </a:p>
        </p:txBody>
      </p:sp>
      <p:sp>
        <p:nvSpPr>
          <p:cNvPr id="4" name="object 4"/>
          <p:cNvSpPr txBox="1"/>
          <p:nvPr/>
        </p:nvSpPr>
        <p:spPr>
          <a:xfrm>
            <a:off x="5391671" y="3356699"/>
            <a:ext cx="3606209" cy="1583512"/>
          </a:xfrm>
          <a:prstGeom prst="rect">
            <a:avLst/>
          </a:prstGeom>
        </p:spPr>
        <p:txBody>
          <a:bodyPr vert="horz" wrap="square" lIns="0" tIns="17274" rIns="0" bIns="0" rtlCol="0">
            <a:spAutoFit/>
          </a:bodyPr>
          <a:lstStyle/>
          <a:p>
            <a:pPr marL="11516" marR="4606" indent="817641" algn="r">
              <a:lnSpc>
                <a:spcPct val="98000"/>
              </a:lnSpc>
              <a:spcBef>
                <a:spcPts val="136"/>
              </a:spcBef>
            </a:pPr>
            <a:r>
              <a:rPr sz="2086" spc="-14" dirty="0">
                <a:solidFill>
                  <a:srgbClr val="FFFFFF"/>
                </a:solidFill>
                <a:latin typeface="Nunito Sans Bold" pitchFamily="2" charset="0"/>
                <a:cs typeface="Arial"/>
              </a:rPr>
              <a:t>"The</a:t>
            </a:r>
            <a:r>
              <a:rPr sz="2086" spc="-41" dirty="0">
                <a:solidFill>
                  <a:srgbClr val="FFFFFF"/>
                </a:solidFill>
                <a:latin typeface="Nunito Sans Bold" pitchFamily="2" charset="0"/>
                <a:cs typeface="Arial"/>
              </a:rPr>
              <a:t> </a:t>
            </a:r>
            <a:r>
              <a:rPr sz="2086" spc="5" dirty="0">
                <a:solidFill>
                  <a:srgbClr val="FFFFFF"/>
                </a:solidFill>
                <a:latin typeface="Nunito Sans Bold" pitchFamily="2" charset="0"/>
                <a:cs typeface="Arial"/>
              </a:rPr>
              <a:t>program</a:t>
            </a:r>
            <a:r>
              <a:rPr sz="2086" spc="-46" dirty="0">
                <a:solidFill>
                  <a:srgbClr val="FFFFFF"/>
                </a:solidFill>
                <a:latin typeface="Nunito Sans Bold" pitchFamily="2" charset="0"/>
                <a:cs typeface="Arial"/>
              </a:rPr>
              <a:t> </a:t>
            </a:r>
            <a:r>
              <a:rPr sz="2086" spc="-27" dirty="0">
                <a:solidFill>
                  <a:srgbClr val="FFFFFF"/>
                </a:solidFill>
                <a:latin typeface="Nunito Sans Bold" pitchFamily="2" charset="0"/>
                <a:cs typeface="Arial"/>
              </a:rPr>
              <a:t>actively </a:t>
            </a:r>
            <a:r>
              <a:rPr sz="2086" spc="-18" dirty="0">
                <a:solidFill>
                  <a:srgbClr val="FFFFFF"/>
                </a:solidFill>
                <a:latin typeface="Nunito Sans Bold" pitchFamily="2" charset="0"/>
                <a:cs typeface="Arial"/>
              </a:rPr>
              <a:t> </a:t>
            </a:r>
            <a:r>
              <a:rPr sz="2086" spc="-54" dirty="0">
                <a:solidFill>
                  <a:srgbClr val="FFFFFF"/>
                </a:solidFill>
                <a:latin typeface="Nunito Sans Bold" pitchFamily="2" charset="0"/>
                <a:cs typeface="Arial"/>
              </a:rPr>
              <a:t>encourages </a:t>
            </a:r>
            <a:r>
              <a:rPr sz="2086" spc="-9" dirty="0">
                <a:solidFill>
                  <a:srgbClr val="FFFFFF"/>
                </a:solidFill>
                <a:latin typeface="Nunito Sans Bold" pitchFamily="2" charset="0"/>
                <a:cs typeface="Arial"/>
              </a:rPr>
              <a:t>youth </a:t>
            </a:r>
            <a:r>
              <a:rPr sz="2086" spc="54" dirty="0">
                <a:solidFill>
                  <a:srgbClr val="FFFFFF"/>
                </a:solidFill>
                <a:latin typeface="Nunito Sans Bold" pitchFamily="2" charset="0"/>
                <a:cs typeface="Arial"/>
              </a:rPr>
              <a:t>to</a:t>
            </a:r>
            <a:r>
              <a:rPr sz="2086" spc="18" dirty="0">
                <a:solidFill>
                  <a:srgbClr val="FFFFFF"/>
                </a:solidFill>
                <a:latin typeface="Nunito Sans Bold" pitchFamily="2" charset="0"/>
                <a:cs typeface="Arial"/>
              </a:rPr>
              <a:t> </a:t>
            </a:r>
            <a:r>
              <a:rPr sz="2086" spc="46" dirty="0">
                <a:solidFill>
                  <a:srgbClr val="FFFFFF"/>
                </a:solidFill>
                <a:latin typeface="Nunito Sans Bold" pitchFamily="2" charset="0"/>
                <a:cs typeface="Arial"/>
              </a:rPr>
              <a:t>try</a:t>
            </a:r>
            <a:r>
              <a:rPr sz="2086" spc="-9" dirty="0">
                <a:solidFill>
                  <a:srgbClr val="FFFFFF"/>
                </a:solidFill>
                <a:latin typeface="Nunito Sans Bold" pitchFamily="2" charset="0"/>
                <a:cs typeface="Arial"/>
              </a:rPr>
              <a:t> </a:t>
            </a:r>
            <a:r>
              <a:rPr sz="2086" spc="22" dirty="0">
                <a:solidFill>
                  <a:srgbClr val="FFFFFF"/>
                </a:solidFill>
                <a:latin typeface="Nunito Sans Bold" pitchFamily="2" charset="0"/>
                <a:cs typeface="Arial"/>
              </a:rPr>
              <a:t>new </a:t>
            </a:r>
            <a:r>
              <a:rPr sz="2086" spc="14" dirty="0">
                <a:solidFill>
                  <a:srgbClr val="FFFFFF"/>
                </a:solidFill>
                <a:latin typeface="Nunito Sans Bold" pitchFamily="2" charset="0"/>
                <a:cs typeface="Arial"/>
              </a:rPr>
              <a:t> </a:t>
            </a:r>
            <a:r>
              <a:rPr sz="2086" spc="-14" dirty="0">
                <a:solidFill>
                  <a:srgbClr val="FFFFFF"/>
                </a:solidFill>
                <a:latin typeface="Nunito Sans Bold" pitchFamily="2" charset="0"/>
                <a:cs typeface="Arial"/>
              </a:rPr>
              <a:t>things </a:t>
            </a:r>
            <a:r>
              <a:rPr sz="2086" spc="-18" dirty="0">
                <a:solidFill>
                  <a:srgbClr val="FFFFFF"/>
                </a:solidFill>
                <a:latin typeface="Nunito Sans Bold" pitchFamily="2" charset="0"/>
                <a:cs typeface="Arial"/>
              </a:rPr>
              <a:t>and</a:t>
            </a:r>
            <a:r>
              <a:rPr sz="2086" spc="-46" dirty="0">
                <a:solidFill>
                  <a:srgbClr val="FFFFFF"/>
                </a:solidFill>
                <a:latin typeface="Nunito Sans Bold" pitchFamily="2" charset="0"/>
                <a:cs typeface="Arial"/>
              </a:rPr>
              <a:t> </a:t>
            </a:r>
            <a:r>
              <a:rPr sz="2086" spc="-22" dirty="0">
                <a:solidFill>
                  <a:srgbClr val="FFFFFF"/>
                </a:solidFill>
                <a:latin typeface="Nunito Sans Bold" pitchFamily="2" charset="0"/>
                <a:cs typeface="Arial"/>
              </a:rPr>
              <a:t>almost</a:t>
            </a:r>
            <a:r>
              <a:rPr sz="2086" spc="-18" dirty="0">
                <a:solidFill>
                  <a:srgbClr val="FFFFFF"/>
                </a:solidFill>
                <a:latin typeface="Nunito Sans Bold" pitchFamily="2" charset="0"/>
                <a:cs typeface="Arial"/>
              </a:rPr>
              <a:t> </a:t>
            </a:r>
            <a:r>
              <a:rPr sz="2086" spc="-5" dirty="0">
                <a:solidFill>
                  <a:srgbClr val="FFFFFF"/>
                </a:solidFill>
                <a:latin typeface="Nunito Sans Bold" pitchFamily="2" charset="0"/>
                <a:cs typeface="Arial"/>
              </a:rPr>
              <a:t>anything </a:t>
            </a:r>
            <a:r>
              <a:rPr sz="2086" spc="14" dirty="0">
                <a:solidFill>
                  <a:srgbClr val="FFFFFF"/>
                </a:solidFill>
                <a:latin typeface="Nunito Sans Bold" pitchFamily="2" charset="0"/>
                <a:cs typeface="Arial"/>
              </a:rPr>
              <a:t> </a:t>
            </a:r>
            <a:r>
              <a:rPr sz="2086" dirty="0">
                <a:solidFill>
                  <a:srgbClr val="FFFFFF"/>
                </a:solidFill>
                <a:latin typeface="Nunito Sans Bold" pitchFamily="2" charset="0"/>
                <a:cs typeface="Arial"/>
              </a:rPr>
              <a:t>they </a:t>
            </a:r>
            <a:r>
              <a:rPr sz="2086" spc="-63" dirty="0">
                <a:solidFill>
                  <a:srgbClr val="FFFFFF"/>
                </a:solidFill>
                <a:latin typeface="Nunito Sans Bold" pitchFamily="2" charset="0"/>
                <a:cs typeface="Arial"/>
              </a:rPr>
              <a:t>can </a:t>
            </a:r>
            <a:r>
              <a:rPr sz="2086" spc="18" dirty="0">
                <a:solidFill>
                  <a:srgbClr val="FFFFFF"/>
                </a:solidFill>
                <a:latin typeface="Nunito Sans Bold" pitchFamily="2" charset="0"/>
                <a:cs typeface="Arial"/>
              </a:rPr>
              <a:t>think </a:t>
            </a:r>
            <a:r>
              <a:rPr sz="2086" spc="36" dirty="0">
                <a:solidFill>
                  <a:srgbClr val="FFFFFF"/>
                </a:solidFill>
                <a:latin typeface="Nunito Sans Bold" pitchFamily="2" charset="0"/>
                <a:cs typeface="Arial"/>
              </a:rPr>
              <a:t>of </a:t>
            </a:r>
            <a:r>
              <a:rPr sz="2086" spc="-63" dirty="0">
                <a:solidFill>
                  <a:srgbClr val="FFFFFF"/>
                </a:solidFill>
                <a:latin typeface="Nunito Sans Bold" pitchFamily="2" charset="0"/>
                <a:cs typeface="Arial"/>
              </a:rPr>
              <a:t>can</a:t>
            </a:r>
            <a:r>
              <a:rPr sz="2086" spc="-103" dirty="0">
                <a:solidFill>
                  <a:srgbClr val="FFFFFF"/>
                </a:solidFill>
                <a:latin typeface="Nunito Sans Bold" pitchFamily="2" charset="0"/>
                <a:cs typeface="Arial"/>
              </a:rPr>
              <a:t> </a:t>
            </a:r>
            <a:r>
              <a:rPr sz="2086" spc="-22" dirty="0">
                <a:solidFill>
                  <a:srgbClr val="FFFFFF"/>
                </a:solidFill>
                <a:latin typeface="Nunito Sans Bold" pitchFamily="2" charset="0"/>
                <a:cs typeface="Arial"/>
              </a:rPr>
              <a:t>be</a:t>
            </a:r>
            <a:endParaRPr sz="2086" dirty="0">
              <a:latin typeface="Nunito Sans Bold" pitchFamily="2" charset="0"/>
              <a:cs typeface="Arial"/>
            </a:endParaRPr>
          </a:p>
          <a:p>
            <a:pPr marR="4606" algn="r">
              <a:lnSpc>
                <a:spcPts val="2435"/>
              </a:lnSpc>
            </a:pPr>
            <a:r>
              <a:rPr sz="2086" spc="-90" dirty="0">
                <a:solidFill>
                  <a:srgbClr val="FFFFFF"/>
                </a:solidFill>
                <a:latin typeface="Nunito Sans Bold" pitchFamily="2" charset="0"/>
                <a:cs typeface="Arial"/>
              </a:rPr>
              <a:t>a</a:t>
            </a:r>
            <a:r>
              <a:rPr sz="2086" spc="-86" dirty="0">
                <a:solidFill>
                  <a:srgbClr val="FFFFFF"/>
                </a:solidFill>
                <a:latin typeface="Nunito Sans Bold" pitchFamily="2" charset="0"/>
                <a:cs typeface="Arial"/>
              </a:rPr>
              <a:t>c</a:t>
            </a:r>
            <a:r>
              <a:rPr sz="2086" spc="-36" dirty="0">
                <a:solidFill>
                  <a:srgbClr val="FFFFFF"/>
                </a:solidFill>
                <a:latin typeface="Nunito Sans Bold" pitchFamily="2" charset="0"/>
                <a:cs typeface="Arial"/>
              </a:rPr>
              <a:t>h</a:t>
            </a:r>
            <a:r>
              <a:rPr sz="2086" spc="-9" dirty="0">
                <a:solidFill>
                  <a:srgbClr val="FFFFFF"/>
                </a:solidFill>
                <a:latin typeface="Nunito Sans Bold" pitchFamily="2" charset="0"/>
                <a:cs typeface="Arial"/>
              </a:rPr>
              <a:t>i</a:t>
            </a:r>
            <a:r>
              <a:rPr sz="2086" spc="-63" dirty="0">
                <a:solidFill>
                  <a:srgbClr val="FFFFFF"/>
                </a:solidFill>
                <a:latin typeface="Nunito Sans Bold" pitchFamily="2" charset="0"/>
                <a:cs typeface="Arial"/>
              </a:rPr>
              <a:t>e</a:t>
            </a:r>
            <a:r>
              <a:rPr sz="2086" spc="-50" dirty="0">
                <a:solidFill>
                  <a:srgbClr val="FFFFFF"/>
                </a:solidFill>
                <a:latin typeface="Nunito Sans Bold" pitchFamily="2" charset="0"/>
                <a:cs typeface="Arial"/>
              </a:rPr>
              <a:t>v</a:t>
            </a:r>
            <a:r>
              <a:rPr sz="2086" spc="-63" dirty="0">
                <a:solidFill>
                  <a:srgbClr val="FFFFFF"/>
                </a:solidFill>
                <a:latin typeface="Nunito Sans Bold" pitchFamily="2" charset="0"/>
                <a:cs typeface="Arial"/>
              </a:rPr>
              <a:t>e</a:t>
            </a:r>
            <a:r>
              <a:rPr sz="2086" dirty="0">
                <a:solidFill>
                  <a:srgbClr val="FFFFFF"/>
                </a:solidFill>
                <a:latin typeface="Nunito Sans Bold" pitchFamily="2" charset="0"/>
                <a:cs typeface="Arial"/>
              </a:rPr>
              <a:t>d</a:t>
            </a:r>
            <a:r>
              <a:rPr sz="2086" spc="-18" dirty="0">
                <a:solidFill>
                  <a:srgbClr val="FFFFFF"/>
                </a:solidFill>
                <a:latin typeface="Nunito Sans Bold" pitchFamily="2" charset="0"/>
                <a:cs typeface="Arial"/>
              </a:rPr>
              <a:t>.</a:t>
            </a:r>
            <a:r>
              <a:rPr sz="2086" spc="22" dirty="0">
                <a:solidFill>
                  <a:srgbClr val="FFFFFF"/>
                </a:solidFill>
                <a:latin typeface="Nunito Sans Bold" pitchFamily="2" charset="0"/>
                <a:cs typeface="Arial"/>
              </a:rPr>
              <a:t>"</a:t>
            </a:r>
            <a:endParaRPr sz="2086" dirty="0">
              <a:latin typeface="Nunito Sans Bold" pitchFamily="2" charset="0"/>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0" y="1"/>
            <a:ext cx="9143640" cy="5143500"/>
          </a:xfrm>
          <a:prstGeom prst="rect">
            <a:avLst/>
          </a:prstGeom>
          <a:blipFill>
            <a:blip r:embed="rId3" cstate="print"/>
            <a:stretch>
              <a:fillRect/>
            </a:stretch>
          </a:blipFill>
        </p:spPr>
        <p:txBody>
          <a:bodyPr wrap="square" lIns="0" tIns="0" rIns="0" bIns="0" rtlCol="0"/>
          <a:lstStyle/>
          <a:p>
            <a:endParaRPr sz="1632"/>
          </a:p>
        </p:txBody>
      </p:sp>
      <p:sp>
        <p:nvSpPr>
          <p:cNvPr id="3" name="object 3"/>
          <p:cNvSpPr txBox="1"/>
          <p:nvPr/>
        </p:nvSpPr>
        <p:spPr>
          <a:xfrm>
            <a:off x="154472" y="3325984"/>
            <a:ext cx="3200850" cy="1591471"/>
          </a:xfrm>
          <a:prstGeom prst="rect">
            <a:avLst/>
          </a:prstGeom>
        </p:spPr>
        <p:txBody>
          <a:bodyPr vert="horz" wrap="square" lIns="0" tIns="18425" rIns="0" bIns="0" rtlCol="0">
            <a:spAutoFit/>
          </a:bodyPr>
          <a:lstStyle/>
          <a:p>
            <a:pPr marL="11516" marR="4606">
              <a:lnSpc>
                <a:spcPct val="97800"/>
              </a:lnSpc>
              <a:spcBef>
                <a:spcPts val="145"/>
              </a:spcBef>
            </a:pPr>
            <a:r>
              <a:rPr sz="2086" spc="-9" dirty="0">
                <a:solidFill>
                  <a:srgbClr val="FFFFFF"/>
                </a:solidFill>
                <a:latin typeface="Nunito Sans Bold" pitchFamily="2" charset="0"/>
                <a:cs typeface="Arial"/>
              </a:rPr>
              <a:t>"Providing </a:t>
            </a:r>
            <a:r>
              <a:rPr sz="2086" spc="5" dirty="0">
                <a:solidFill>
                  <a:srgbClr val="FFFFFF"/>
                </a:solidFill>
                <a:latin typeface="Nunito Sans Bold" pitchFamily="2" charset="0"/>
                <a:cs typeface="Arial"/>
              </a:rPr>
              <a:t>Support </a:t>
            </a:r>
            <a:r>
              <a:rPr sz="2086" spc="54" dirty="0">
                <a:solidFill>
                  <a:srgbClr val="FFFFFF"/>
                </a:solidFill>
                <a:latin typeface="Nunito Sans Bold" pitchFamily="2" charset="0"/>
                <a:cs typeface="Arial"/>
              </a:rPr>
              <a:t>at  </a:t>
            </a:r>
            <a:r>
              <a:rPr sz="2086" spc="-9" dirty="0">
                <a:solidFill>
                  <a:srgbClr val="FFFFFF"/>
                </a:solidFill>
                <a:latin typeface="Nunito Sans Bold" pitchFamily="2" charset="0"/>
                <a:cs typeface="Arial"/>
              </a:rPr>
              <a:t>Major </a:t>
            </a:r>
            <a:r>
              <a:rPr sz="2086" spc="-54" dirty="0">
                <a:solidFill>
                  <a:srgbClr val="FFFFFF"/>
                </a:solidFill>
                <a:latin typeface="Nunito Sans Bold" pitchFamily="2" charset="0"/>
                <a:cs typeface="Arial"/>
              </a:rPr>
              <a:t>Events </a:t>
            </a:r>
            <a:r>
              <a:rPr sz="2086" spc="-18" dirty="0">
                <a:solidFill>
                  <a:srgbClr val="FFFFFF"/>
                </a:solidFill>
                <a:latin typeface="Nunito Sans Bold" pitchFamily="2" charset="0"/>
                <a:cs typeface="Arial"/>
              </a:rPr>
              <a:t>and </a:t>
            </a:r>
            <a:r>
              <a:rPr sz="2086" spc="-22" dirty="0">
                <a:solidFill>
                  <a:srgbClr val="FFFFFF"/>
                </a:solidFill>
                <a:latin typeface="Nunito Sans Bold" pitchFamily="2" charset="0"/>
                <a:cs typeface="Arial"/>
              </a:rPr>
              <a:t>thus  </a:t>
            </a:r>
            <a:r>
              <a:rPr sz="2086" spc="-9" dirty="0">
                <a:solidFill>
                  <a:srgbClr val="FFFFFF"/>
                </a:solidFill>
                <a:latin typeface="Nunito Sans Bold" pitchFamily="2" charset="0"/>
                <a:cs typeface="Arial"/>
              </a:rPr>
              <a:t>providing </a:t>
            </a:r>
            <a:r>
              <a:rPr sz="2086" spc="-54" dirty="0">
                <a:solidFill>
                  <a:srgbClr val="FFFFFF"/>
                </a:solidFill>
                <a:latin typeface="Nunito Sans Bold" pitchFamily="2" charset="0"/>
                <a:cs typeface="Arial"/>
              </a:rPr>
              <a:t>experiences </a:t>
            </a:r>
            <a:r>
              <a:rPr sz="2086" spc="27" dirty="0">
                <a:solidFill>
                  <a:srgbClr val="FFFFFF"/>
                </a:solidFill>
                <a:latin typeface="Nunito Sans Bold" pitchFamily="2" charset="0"/>
                <a:cs typeface="Arial"/>
              </a:rPr>
              <a:t>for  </a:t>
            </a:r>
            <a:r>
              <a:rPr sz="2086" spc="-9" dirty="0">
                <a:solidFill>
                  <a:srgbClr val="FFFFFF"/>
                </a:solidFill>
                <a:latin typeface="Nunito Sans Bold" pitchFamily="2" charset="0"/>
                <a:cs typeface="Arial"/>
              </a:rPr>
              <a:t>youth </a:t>
            </a:r>
            <a:r>
              <a:rPr sz="2086" spc="54" dirty="0">
                <a:solidFill>
                  <a:srgbClr val="FFFFFF"/>
                </a:solidFill>
                <a:latin typeface="Nunito Sans Bold" pitchFamily="2" charset="0"/>
                <a:cs typeface="Arial"/>
              </a:rPr>
              <a:t>to </a:t>
            </a:r>
            <a:r>
              <a:rPr sz="2086" spc="-9" dirty="0">
                <a:solidFill>
                  <a:srgbClr val="FFFFFF"/>
                </a:solidFill>
                <a:latin typeface="Nunito Sans Bold" pitchFamily="2" charset="0"/>
                <a:cs typeface="Arial"/>
              </a:rPr>
              <a:t>extend </a:t>
            </a:r>
            <a:r>
              <a:rPr sz="2086" spc="18" dirty="0">
                <a:solidFill>
                  <a:srgbClr val="FFFFFF"/>
                </a:solidFill>
                <a:latin typeface="Nunito Sans Bold" pitchFamily="2" charset="0"/>
                <a:cs typeface="Arial"/>
              </a:rPr>
              <a:t>their  </a:t>
            </a:r>
            <a:r>
              <a:rPr sz="2086" spc="-14" dirty="0">
                <a:solidFill>
                  <a:srgbClr val="FFFFFF"/>
                </a:solidFill>
                <a:latin typeface="Nunito Sans Bold" pitchFamily="2" charset="0"/>
                <a:cs typeface="Arial"/>
              </a:rPr>
              <a:t>adventure."</a:t>
            </a:r>
            <a:endParaRPr sz="2086" dirty="0">
              <a:latin typeface="Nunito Sans Bold" pitchFamily="2" charset="0"/>
              <a:cs typeface="Arial"/>
            </a:endParaRPr>
          </a:p>
        </p:txBody>
      </p:sp>
      <p:sp>
        <p:nvSpPr>
          <p:cNvPr id="4" name="object 4"/>
          <p:cNvSpPr txBox="1"/>
          <p:nvPr/>
        </p:nvSpPr>
        <p:spPr>
          <a:xfrm>
            <a:off x="4477015" y="3641183"/>
            <a:ext cx="4512513" cy="1270101"/>
          </a:xfrm>
          <a:prstGeom prst="rect">
            <a:avLst/>
          </a:prstGeom>
        </p:spPr>
        <p:txBody>
          <a:bodyPr vert="horz" wrap="square" lIns="0" tIns="18425" rIns="0" bIns="0" rtlCol="0">
            <a:spAutoFit/>
          </a:bodyPr>
          <a:lstStyle/>
          <a:p>
            <a:pPr marL="11516" marR="4606" indent="571773" algn="r">
              <a:lnSpc>
                <a:spcPct val="97800"/>
              </a:lnSpc>
              <a:spcBef>
                <a:spcPts val="145"/>
              </a:spcBef>
            </a:pPr>
            <a:r>
              <a:rPr sz="2086" b="1" dirty="0">
                <a:solidFill>
                  <a:srgbClr val="FFFFFF"/>
                </a:solidFill>
                <a:latin typeface="Nunito Sans Bold" pitchFamily="2" charset="0"/>
                <a:cs typeface="Arial"/>
              </a:rPr>
              <a:t>"Having </a:t>
            </a:r>
            <a:r>
              <a:rPr sz="2086" b="1" spc="14" dirty="0">
                <a:solidFill>
                  <a:srgbClr val="FFFFFF"/>
                </a:solidFill>
                <a:latin typeface="Nunito Sans Bold" pitchFamily="2" charset="0"/>
                <a:cs typeface="Arial"/>
              </a:rPr>
              <a:t>OAS</a:t>
            </a:r>
            <a:r>
              <a:rPr sz="2086" b="1" spc="-77" dirty="0">
                <a:solidFill>
                  <a:srgbClr val="FFFFFF"/>
                </a:solidFill>
                <a:latin typeface="Nunito Sans Bold" pitchFamily="2" charset="0"/>
                <a:cs typeface="Arial"/>
              </a:rPr>
              <a:t> </a:t>
            </a:r>
            <a:r>
              <a:rPr sz="2086" b="1" spc="-14" dirty="0">
                <a:solidFill>
                  <a:srgbClr val="FFFFFF"/>
                </a:solidFill>
                <a:latin typeface="Nunito Sans Bold" pitchFamily="2" charset="0"/>
                <a:cs typeface="Arial"/>
              </a:rPr>
              <a:t>puts</a:t>
            </a:r>
            <a:r>
              <a:rPr sz="2086" b="1" spc="-36" dirty="0">
                <a:solidFill>
                  <a:srgbClr val="FFFFFF"/>
                </a:solidFill>
                <a:latin typeface="Nunito Sans Bold" pitchFamily="2" charset="0"/>
                <a:cs typeface="Arial"/>
              </a:rPr>
              <a:t> </a:t>
            </a:r>
            <a:r>
              <a:rPr sz="2086" b="1" spc="-27" dirty="0">
                <a:solidFill>
                  <a:srgbClr val="FFFFFF"/>
                </a:solidFill>
                <a:latin typeface="Nunito Sans Bold" pitchFamily="2" charset="0"/>
                <a:cs typeface="Arial"/>
              </a:rPr>
              <a:t>adventurous </a:t>
            </a:r>
            <a:r>
              <a:rPr sz="2086" b="1" spc="-73" dirty="0">
                <a:solidFill>
                  <a:srgbClr val="FFFFFF"/>
                </a:solidFill>
                <a:latin typeface="Nunito Sans Bold" pitchFamily="2" charset="0"/>
                <a:cs typeface="Arial"/>
              </a:rPr>
              <a:t> </a:t>
            </a:r>
            <a:r>
              <a:rPr sz="2086" b="1" spc="-18" dirty="0">
                <a:solidFill>
                  <a:srgbClr val="FFFFFF"/>
                </a:solidFill>
                <a:latin typeface="Nunito Sans Bold" pitchFamily="2" charset="0"/>
                <a:cs typeface="Arial"/>
              </a:rPr>
              <a:t>activities </a:t>
            </a:r>
            <a:r>
              <a:rPr sz="2086" b="1" spc="54" dirty="0">
                <a:solidFill>
                  <a:srgbClr val="FFFFFF"/>
                </a:solidFill>
                <a:latin typeface="Nunito Sans Bold" pitchFamily="2" charset="0"/>
                <a:cs typeface="Arial"/>
              </a:rPr>
              <a:t>at </a:t>
            </a:r>
            <a:r>
              <a:rPr sz="2086" b="1" spc="18" dirty="0">
                <a:solidFill>
                  <a:srgbClr val="FFFFFF"/>
                </a:solidFill>
                <a:latin typeface="Nunito Sans Bold" pitchFamily="2" charset="0"/>
                <a:cs typeface="Arial"/>
              </a:rPr>
              <a:t>the </a:t>
            </a:r>
            <a:r>
              <a:rPr sz="2086" b="1" spc="-50" dirty="0">
                <a:solidFill>
                  <a:srgbClr val="FFFFFF"/>
                </a:solidFill>
                <a:latin typeface="Nunito Sans Bold" pitchFamily="2" charset="0"/>
                <a:cs typeface="Arial"/>
              </a:rPr>
              <a:t>core </a:t>
            </a:r>
            <a:r>
              <a:rPr sz="2086" b="1" spc="36" dirty="0">
                <a:solidFill>
                  <a:srgbClr val="FFFFFF"/>
                </a:solidFill>
                <a:latin typeface="Nunito Sans Bold" pitchFamily="2" charset="0"/>
                <a:cs typeface="Arial"/>
              </a:rPr>
              <a:t>of</a:t>
            </a:r>
            <a:r>
              <a:rPr sz="2086" b="1" spc="-95" dirty="0">
                <a:solidFill>
                  <a:srgbClr val="FFFFFF"/>
                </a:solidFill>
                <a:latin typeface="Nunito Sans Bold" pitchFamily="2" charset="0"/>
                <a:cs typeface="Arial"/>
              </a:rPr>
              <a:t> </a:t>
            </a:r>
            <a:r>
              <a:rPr sz="2086" b="1" spc="18" dirty="0">
                <a:solidFill>
                  <a:srgbClr val="FFFFFF"/>
                </a:solidFill>
                <a:latin typeface="Nunito Sans Bold" pitchFamily="2" charset="0"/>
                <a:cs typeface="Arial"/>
              </a:rPr>
              <a:t>the</a:t>
            </a:r>
            <a:r>
              <a:rPr sz="2086" b="1" spc="-18" dirty="0">
                <a:solidFill>
                  <a:srgbClr val="FFFFFF"/>
                </a:solidFill>
                <a:latin typeface="Nunito Sans Bold" pitchFamily="2" charset="0"/>
                <a:cs typeface="Arial"/>
              </a:rPr>
              <a:t> </a:t>
            </a:r>
            <a:r>
              <a:rPr sz="2086" b="1" dirty="0">
                <a:solidFill>
                  <a:srgbClr val="FFFFFF"/>
                </a:solidFill>
                <a:latin typeface="Nunito Sans Bold" pitchFamily="2" charset="0"/>
                <a:cs typeface="Arial"/>
              </a:rPr>
              <a:t>program </a:t>
            </a:r>
            <a:r>
              <a:rPr sz="2086" b="1" spc="-27" dirty="0">
                <a:solidFill>
                  <a:srgbClr val="FFFFFF"/>
                </a:solidFill>
                <a:latin typeface="Nunito Sans Bold" pitchFamily="2" charset="0"/>
                <a:cs typeface="Arial"/>
              </a:rPr>
              <a:t> </a:t>
            </a:r>
            <a:r>
              <a:rPr sz="2086" b="1" spc="-18" dirty="0">
                <a:solidFill>
                  <a:srgbClr val="FFFFFF"/>
                </a:solidFill>
                <a:latin typeface="Nunito Sans Bold" pitchFamily="2" charset="0"/>
                <a:cs typeface="Arial"/>
              </a:rPr>
              <a:t>and </a:t>
            </a:r>
            <a:r>
              <a:rPr sz="2086" b="1" spc="59" dirty="0">
                <a:solidFill>
                  <a:srgbClr val="FFFFFF"/>
                </a:solidFill>
                <a:latin typeface="Nunito Sans Bold" pitchFamily="2" charset="0"/>
                <a:cs typeface="Arial"/>
              </a:rPr>
              <a:t>we </a:t>
            </a:r>
            <a:r>
              <a:rPr sz="2086" b="1" spc="-63" dirty="0">
                <a:solidFill>
                  <a:srgbClr val="FFFFFF"/>
                </a:solidFill>
                <a:latin typeface="Nunito Sans Bold" pitchFamily="2" charset="0"/>
                <a:cs typeface="Arial"/>
              </a:rPr>
              <a:t>can </a:t>
            </a:r>
            <a:r>
              <a:rPr sz="2086" b="1" spc="-18" dirty="0">
                <a:solidFill>
                  <a:srgbClr val="FFFFFF"/>
                </a:solidFill>
                <a:latin typeface="Nunito Sans Bold" pitchFamily="2" charset="0"/>
                <a:cs typeface="Arial"/>
              </a:rPr>
              <a:t>provide </a:t>
            </a:r>
            <a:r>
              <a:rPr sz="2086" b="1" spc="-9" dirty="0">
                <a:solidFill>
                  <a:srgbClr val="FFFFFF"/>
                </a:solidFill>
                <a:latin typeface="Nunito Sans Bold" pitchFamily="2" charset="0"/>
                <a:cs typeface="Arial"/>
              </a:rPr>
              <a:t>a</a:t>
            </a:r>
            <a:r>
              <a:rPr sz="2086" b="1" spc="-59" dirty="0">
                <a:solidFill>
                  <a:srgbClr val="FFFFFF"/>
                </a:solidFill>
                <a:latin typeface="Nunito Sans Bold" pitchFamily="2" charset="0"/>
                <a:cs typeface="Arial"/>
              </a:rPr>
              <a:t> </a:t>
            </a:r>
            <a:r>
              <a:rPr sz="2086" b="1" spc="5" dirty="0">
                <a:solidFill>
                  <a:srgbClr val="FFFFFF"/>
                </a:solidFill>
                <a:latin typeface="Nunito Sans Bold" pitchFamily="2" charset="0"/>
                <a:cs typeface="Arial"/>
              </a:rPr>
              <a:t>whole</a:t>
            </a:r>
            <a:endParaRPr sz="2086" dirty="0">
              <a:latin typeface="Nunito Sans Bold" pitchFamily="2" charset="0"/>
              <a:cs typeface="Arial"/>
            </a:endParaRPr>
          </a:p>
          <a:p>
            <a:pPr marR="4606" algn="r">
              <a:lnSpc>
                <a:spcPts val="2440"/>
              </a:lnSpc>
            </a:pPr>
            <a:r>
              <a:rPr sz="2086" b="1" spc="-14" dirty="0">
                <a:solidFill>
                  <a:srgbClr val="FFFFFF"/>
                </a:solidFill>
                <a:latin typeface="Nunito Sans Bold" pitchFamily="2" charset="0"/>
                <a:cs typeface="Arial"/>
              </a:rPr>
              <a:t>range </a:t>
            </a:r>
            <a:r>
              <a:rPr sz="2086" b="1" spc="36" dirty="0">
                <a:solidFill>
                  <a:srgbClr val="FFFFFF"/>
                </a:solidFill>
                <a:latin typeface="Nunito Sans Bold" pitchFamily="2" charset="0"/>
                <a:cs typeface="Arial"/>
              </a:rPr>
              <a:t>of </a:t>
            </a:r>
            <a:r>
              <a:rPr sz="2086" b="1" spc="-9" dirty="0">
                <a:solidFill>
                  <a:srgbClr val="FFFFFF"/>
                </a:solidFill>
                <a:latin typeface="Nunito Sans Bold" pitchFamily="2" charset="0"/>
                <a:cs typeface="Arial"/>
              </a:rPr>
              <a:t>opportunities </a:t>
            </a:r>
            <a:r>
              <a:rPr sz="2086" b="1" spc="36" dirty="0">
                <a:solidFill>
                  <a:srgbClr val="FFFFFF"/>
                </a:solidFill>
                <a:latin typeface="Nunito Sans Bold" pitchFamily="2" charset="0"/>
                <a:cs typeface="Arial"/>
              </a:rPr>
              <a:t>for</a:t>
            </a:r>
            <a:r>
              <a:rPr sz="2086" b="1" spc="-54" dirty="0">
                <a:solidFill>
                  <a:srgbClr val="FFFFFF"/>
                </a:solidFill>
                <a:latin typeface="Nunito Sans Bold" pitchFamily="2" charset="0"/>
                <a:cs typeface="Arial"/>
              </a:rPr>
              <a:t> </a:t>
            </a:r>
            <a:r>
              <a:rPr sz="2086" b="1" spc="-9" dirty="0">
                <a:solidFill>
                  <a:srgbClr val="FFFFFF"/>
                </a:solidFill>
                <a:latin typeface="Nunito Sans Bold" pitchFamily="2" charset="0"/>
                <a:cs typeface="Arial"/>
              </a:rPr>
              <a:t>youth."</a:t>
            </a:r>
            <a:endParaRPr sz="2086" dirty="0">
              <a:latin typeface="Nunito Sans Bold" pitchFamily="2" charset="0"/>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37362-8A71-492A-BD2F-93E3F920B259}"/>
              </a:ext>
            </a:extLst>
          </p:cNvPr>
          <p:cNvSpPr>
            <a:spLocks noGrp="1"/>
          </p:cNvSpPr>
          <p:nvPr>
            <p:ph type="title"/>
          </p:nvPr>
        </p:nvSpPr>
        <p:spPr/>
        <p:txBody>
          <a:bodyPr>
            <a:normAutofit/>
          </a:bodyPr>
          <a:lstStyle/>
          <a:p>
            <a:r>
              <a:rPr lang="en-AU" sz="3400" dirty="0"/>
              <a:t>The Strategy</a:t>
            </a:r>
          </a:p>
        </p:txBody>
      </p:sp>
      <p:sp>
        <p:nvSpPr>
          <p:cNvPr id="3" name="Content Placeholder 2">
            <a:extLst>
              <a:ext uri="{FF2B5EF4-FFF2-40B4-BE49-F238E27FC236}">
                <a16:creationId xmlns:a16="http://schemas.microsoft.com/office/drawing/2014/main" id="{711DE8A7-C7AF-4D2A-9E4A-51525C8800E6}"/>
              </a:ext>
            </a:extLst>
          </p:cNvPr>
          <p:cNvSpPr>
            <a:spLocks noGrp="1"/>
          </p:cNvSpPr>
          <p:nvPr>
            <p:ph sz="half" idx="1"/>
          </p:nvPr>
        </p:nvSpPr>
        <p:spPr>
          <a:xfrm>
            <a:off x="457200" y="1200151"/>
            <a:ext cx="4358639" cy="1558289"/>
          </a:xfrm>
        </p:spPr>
        <p:txBody>
          <a:bodyPr>
            <a:normAutofit/>
          </a:bodyPr>
          <a:lstStyle/>
          <a:p>
            <a:r>
              <a:rPr lang="en-AU" sz="2000" dirty="0"/>
              <a:t>Developed in late 2023</a:t>
            </a:r>
          </a:p>
          <a:p>
            <a:r>
              <a:rPr lang="en-AU" sz="2000" dirty="0"/>
              <a:t>Implementation kicked off in 2024</a:t>
            </a:r>
          </a:p>
          <a:p>
            <a:r>
              <a:rPr lang="en-AU" sz="2000" dirty="0"/>
              <a:t>Delivery to date focused on increased access to Adventure</a:t>
            </a:r>
          </a:p>
        </p:txBody>
      </p:sp>
      <p:pic>
        <p:nvPicPr>
          <p:cNvPr id="5" name="Picture 4">
            <a:extLst>
              <a:ext uri="{FF2B5EF4-FFF2-40B4-BE49-F238E27FC236}">
                <a16:creationId xmlns:a16="http://schemas.microsoft.com/office/drawing/2014/main" id="{C759556D-DB4B-2E51-D3E1-7D946D3D75E7}"/>
              </a:ext>
            </a:extLst>
          </p:cNvPr>
          <p:cNvPicPr>
            <a:picLocks noChangeAspect="1"/>
          </p:cNvPicPr>
          <p:nvPr/>
        </p:nvPicPr>
        <p:blipFill>
          <a:blip r:embed="rId2"/>
          <a:srcRect l="3238" t="2303" b="1493"/>
          <a:stretch/>
        </p:blipFill>
        <p:spPr>
          <a:xfrm>
            <a:off x="4953001" y="1215193"/>
            <a:ext cx="2406966" cy="3364387"/>
          </a:xfrm>
          <a:prstGeom prst="rect">
            <a:avLst/>
          </a:prstGeom>
        </p:spPr>
      </p:pic>
    </p:spTree>
    <p:extLst>
      <p:ext uri="{BB962C8B-B14F-4D97-AF65-F5344CB8AC3E}">
        <p14:creationId xmlns:p14="http://schemas.microsoft.com/office/powerpoint/2010/main" val="3675977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8A268-879E-4C24-3C39-E91733208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F2D37D-0DEA-2CC7-39E4-7B3342EE8BFA}"/>
              </a:ext>
            </a:extLst>
          </p:cNvPr>
          <p:cNvSpPr>
            <a:spLocks noGrp="1"/>
          </p:cNvSpPr>
          <p:nvPr>
            <p:ph type="title"/>
          </p:nvPr>
        </p:nvSpPr>
        <p:spPr/>
        <p:txBody>
          <a:bodyPr>
            <a:normAutofit/>
          </a:bodyPr>
          <a:lstStyle/>
          <a:p>
            <a:r>
              <a:rPr lang="en-AU" sz="3400" dirty="0"/>
              <a:t>Back of hand maths…</a:t>
            </a:r>
          </a:p>
        </p:txBody>
      </p:sp>
      <p:sp>
        <p:nvSpPr>
          <p:cNvPr id="3" name="Content Placeholder 2">
            <a:extLst>
              <a:ext uri="{FF2B5EF4-FFF2-40B4-BE49-F238E27FC236}">
                <a16:creationId xmlns:a16="http://schemas.microsoft.com/office/drawing/2014/main" id="{7C4D0ADC-D808-3893-A1E2-1B31F9BDA8E3}"/>
              </a:ext>
            </a:extLst>
          </p:cNvPr>
          <p:cNvSpPr>
            <a:spLocks noGrp="1"/>
          </p:cNvSpPr>
          <p:nvPr>
            <p:ph sz="half" idx="1"/>
          </p:nvPr>
        </p:nvSpPr>
        <p:spPr>
          <a:xfrm>
            <a:off x="457201" y="1200151"/>
            <a:ext cx="6370320" cy="3394472"/>
          </a:xfrm>
        </p:spPr>
        <p:txBody>
          <a:bodyPr>
            <a:noAutofit/>
          </a:bodyPr>
          <a:lstStyle/>
          <a:p>
            <a:r>
              <a:rPr lang="en-AU" sz="2000" dirty="0"/>
              <a:t>ASA requires OAS Level 5 in various skills</a:t>
            </a:r>
          </a:p>
          <a:p>
            <a:r>
              <a:rPr lang="en-AU" sz="2000" dirty="0"/>
              <a:t>200 Scouts per year complete their ASA</a:t>
            </a:r>
          </a:p>
          <a:p>
            <a:r>
              <a:rPr lang="en-AU" sz="2000" dirty="0"/>
              <a:t>We need around 400 places in OAS 4 and 5 per year at a minimum</a:t>
            </a:r>
          </a:p>
          <a:p>
            <a:r>
              <a:rPr lang="en-AU" sz="2000" dirty="0"/>
              <a:t>…and that’s not considering those who start and don’t finish – or go along for the ride</a:t>
            </a:r>
          </a:p>
          <a:p>
            <a:r>
              <a:rPr lang="en-AU" sz="2000" dirty="0"/>
              <a:t>And so many of our leaders have been baselined and we’re not increasing our capacity fast enough – our 2-3 year Leader lifecycle is quickly diminishing our capacity even further</a:t>
            </a:r>
          </a:p>
          <a:p>
            <a:endParaRPr lang="en-AU" sz="2000" dirty="0"/>
          </a:p>
        </p:txBody>
      </p:sp>
    </p:spTree>
    <p:extLst>
      <p:ext uri="{BB962C8B-B14F-4D97-AF65-F5344CB8AC3E}">
        <p14:creationId xmlns:p14="http://schemas.microsoft.com/office/powerpoint/2010/main" val="997453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3DFB-4B49-B356-575A-617D092B93AC}"/>
              </a:ext>
            </a:extLst>
          </p:cNvPr>
          <p:cNvSpPr>
            <a:spLocks noGrp="1"/>
          </p:cNvSpPr>
          <p:nvPr>
            <p:ph type="title"/>
          </p:nvPr>
        </p:nvSpPr>
        <p:spPr/>
        <p:txBody>
          <a:bodyPr>
            <a:normAutofit/>
          </a:bodyPr>
          <a:lstStyle/>
          <a:p>
            <a:r>
              <a:rPr lang="en-AU" sz="3400" dirty="0"/>
              <a:t>What can I do?</a:t>
            </a:r>
          </a:p>
        </p:txBody>
      </p:sp>
      <p:sp>
        <p:nvSpPr>
          <p:cNvPr id="3" name="Content Placeholder 2">
            <a:extLst>
              <a:ext uri="{FF2B5EF4-FFF2-40B4-BE49-F238E27FC236}">
                <a16:creationId xmlns:a16="http://schemas.microsoft.com/office/drawing/2014/main" id="{A48ECC1C-02C1-10BF-1907-FA09CC3B830B}"/>
              </a:ext>
            </a:extLst>
          </p:cNvPr>
          <p:cNvSpPr>
            <a:spLocks noGrp="1"/>
          </p:cNvSpPr>
          <p:nvPr>
            <p:ph sz="half" idx="1"/>
          </p:nvPr>
        </p:nvSpPr>
        <p:spPr>
          <a:xfrm>
            <a:off x="457201" y="1234767"/>
            <a:ext cx="4328159" cy="3265169"/>
          </a:xfrm>
        </p:spPr>
        <p:txBody>
          <a:bodyPr>
            <a:normAutofit fontScale="85000" lnSpcReduction="20000"/>
          </a:bodyPr>
          <a:lstStyle/>
          <a:p>
            <a:r>
              <a:rPr lang="en-AU" dirty="0"/>
              <a:t>Launched in 2023</a:t>
            </a:r>
          </a:p>
          <a:p>
            <a:endParaRPr lang="en-AU" dirty="0"/>
          </a:p>
          <a:p>
            <a:r>
              <a:rPr lang="en-AU" dirty="0"/>
              <a:t>Reviewed and 2nd edition about to be released</a:t>
            </a:r>
          </a:p>
          <a:p>
            <a:endParaRPr lang="en-AU" dirty="0"/>
          </a:p>
          <a:p>
            <a:r>
              <a:rPr lang="en-AU" dirty="0"/>
              <a:t>Simplification of requirements, improved alignment to program delivery in Victoria</a:t>
            </a:r>
          </a:p>
          <a:p>
            <a:endParaRPr lang="en-AU" dirty="0"/>
          </a:p>
          <a:p>
            <a:r>
              <a:rPr lang="en-AU" dirty="0"/>
              <a:t>I am a “Certificate of Proficiency Leader” – keep it simple please</a:t>
            </a:r>
          </a:p>
        </p:txBody>
      </p:sp>
      <p:pic>
        <p:nvPicPr>
          <p:cNvPr id="5" name="Picture 4">
            <a:extLst>
              <a:ext uri="{FF2B5EF4-FFF2-40B4-BE49-F238E27FC236}">
                <a16:creationId xmlns:a16="http://schemas.microsoft.com/office/drawing/2014/main" id="{0356C04C-1192-A245-B1A8-B68C6A10B949}"/>
              </a:ext>
            </a:extLst>
          </p:cNvPr>
          <p:cNvPicPr>
            <a:picLocks noChangeAspect="1"/>
          </p:cNvPicPr>
          <p:nvPr/>
        </p:nvPicPr>
        <p:blipFill>
          <a:blip r:embed="rId3"/>
          <a:stretch>
            <a:fillRect/>
          </a:stretch>
        </p:blipFill>
        <p:spPr>
          <a:xfrm>
            <a:off x="5006340" y="1200151"/>
            <a:ext cx="2329487" cy="3299785"/>
          </a:xfrm>
          <a:prstGeom prst="rect">
            <a:avLst/>
          </a:prstGeom>
        </p:spPr>
      </p:pic>
    </p:spTree>
    <p:extLst>
      <p:ext uri="{BB962C8B-B14F-4D97-AF65-F5344CB8AC3E}">
        <p14:creationId xmlns:p14="http://schemas.microsoft.com/office/powerpoint/2010/main" val="3544024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1038</TotalTime>
  <Words>623</Words>
  <Application>Microsoft Office PowerPoint</Application>
  <PresentationFormat>On-screen Show (16:9)</PresentationFormat>
  <Paragraphs>94</Paragraphs>
  <Slides>19</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Nunito Sans</vt:lpstr>
      <vt:lpstr>Nunito Sans Black</vt:lpstr>
      <vt:lpstr>Nunito Sans Bold</vt:lpstr>
      <vt:lpstr>Nunito Sans Light</vt:lpstr>
      <vt:lpstr>Office Theme</vt:lpstr>
      <vt:lpstr>Adventurous Activities</vt:lpstr>
      <vt:lpstr>The Team</vt:lpstr>
      <vt:lpstr>PowerPoint Presentation</vt:lpstr>
      <vt:lpstr>PowerPoint Presentation</vt:lpstr>
      <vt:lpstr>PowerPoint Presentation</vt:lpstr>
      <vt:lpstr>PowerPoint Presentation</vt:lpstr>
      <vt:lpstr>The Strategy</vt:lpstr>
      <vt:lpstr>Back of hand maths…</vt:lpstr>
      <vt:lpstr>What can I do?</vt:lpstr>
      <vt:lpstr>PowerPoint Presentation</vt:lpstr>
      <vt:lpstr>What Can I Do?</vt:lpstr>
      <vt:lpstr>Adventure for All</vt:lpstr>
      <vt:lpstr>PowerPoint Presentation</vt:lpstr>
      <vt:lpstr>PowerPoint Presentation</vt:lpstr>
      <vt:lpstr>Course Calendar</vt:lpstr>
      <vt:lpstr>PowerPoint Presentation</vt:lpstr>
      <vt:lpstr>Foster Adventure Centre</vt:lpstr>
      <vt:lpstr>PowerPoint Presentation</vt:lpstr>
      <vt:lpstr>Further Initiatives</vt:lpstr>
    </vt:vector>
  </TitlesOfParts>
  <Company>Scouts Victoria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Freya Docherty</dc:creator>
  <cp:lastModifiedBy>Sarah Gray</cp:lastModifiedBy>
  <cp:revision>39</cp:revision>
  <dcterms:created xsi:type="dcterms:W3CDTF">2019-02-14T04:33:49Z</dcterms:created>
  <dcterms:modified xsi:type="dcterms:W3CDTF">2025-01-31T02:49:20Z</dcterms:modified>
</cp:coreProperties>
</file>