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85" r:id="rId2"/>
    <p:sldId id="3351" r:id="rId3"/>
    <p:sldId id="278" r:id="rId4"/>
    <p:sldId id="297" r:id="rId5"/>
    <p:sldId id="288" r:id="rId6"/>
    <p:sldId id="289" r:id="rId7"/>
    <p:sldId id="291" r:id="rId8"/>
    <p:sldId id="290" r:id="rId9"/>
    <p:sldId id="292" r:id="rId10"/>
    <p:sldId id="293" r:id="rId11"/>
    <p:sldId id="294" r:id="rId12"/>
    <p:sldId id="295" r:id="rId13"/>
    <p:sldId id="268" r:id="rId14"/>
    <p:sldId id="296" r:id="rId15"/>
    <p:sldId id="267" r:id="rId16"/>
    <p:sldId id="265"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60"/>
    <a:srgbClr val="0E234A"/>
    <a:srgbClr val="0D2349"/>
    <a:srgbClr val="0F24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2902" autoAdjust="0"/>
  </p:normalViewPr>
  <p:slideViewPr>
    <p:cSldViewPr snapToGrid="0" snapToObjects="1" showGuides="1">
      <p:cViewPr varScale="1">
        <p:scale>
          <a:sx n="103" d="100"/>
          <a:sy n="103" d="100"/>
        </p:scale>
        <p:origin x="87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483A5-CEBC-8544-86CE-A2FD51EBD1FA}"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FC7F7-2C4C-5E49-A596-28463370DFA5}" type="slidenum">
              <a:rPr lang="en-US" smtClean="0"/>
              <a:t>‹#›</a:t>
            </a:fld>
            <a:endParaRPr lang="en-US"/>
          </a:p>
        </p:txBody>
      </p:sp>
    </p:spTree>
    <p:extLst>
      <p:ext uri="{BB962C8B-B14F-4D97-AF65-F5344CB8AC3E}">
        <p14:creationId xmlns:p14="http://schemas.microsoft.com/office/powerpoint/2010/main" val="236495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81684-6DA9-79A0-C9B7-CA807C1C3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82587-446B-E5CB-F2FD-DDDBE9631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FE6EA-3DBF-F193-624C-60FAB756826E}"/>
              </a:ext>
            </a:extLst>
          </p:cNvPr>
          <p:cNvSpPr>
            <a:spLocks noGrp="1"/>
          </p:cNvSpPr>
          <p:nvPr>
            <p:ph type="body" idx="1"/>
          </p:nvPr>
        </p:nvSpPr>
        <p:spPr/>
        <p:txBody>
          <a:bodyPr/>
          <a:lstStyle/>
          <a:p>
            <a:r>
              <a:rPr lang="en-AU" dirty="0"/>
              <a:t>We know that when the program is great, and it’s well communicated, young people stay in Scouting and get the life-changing benefits of the Scouting program.</a:t>
            </a:r>
          </a:p>
          <a:p>
            <a:endParaRPr lang="en-AU" dirty="0"/>
          </a:p>
          <a:p>
            <a:r>
              <a:rPr lang="en-AU" dirty="0"/>
              <a:t>It doesn’t happen by accident though – it takes focus from Units, Unit Councils, section leaders and Leaders of Adults. </a:t>
            </a:r>
          </a:p>
          <a:p>
            <a:endParaRPr lang="en-AU" dirty="0"/>
          </a:p>
          <a:p>
            <a:r>
              <a:rPr lang="en-AU" dirty="0"/>
              <a:t>Last year </a:t>
            </a:r>
            <a:r>
              <a:rPr lang="en-US" dirty="0"/>
              <a:t>we talked about the ingredients of retention in a Unit, informed by Units who are doing it really well (and some of our exit survey data). We’ve added to this a bit. This is a great reminder. </a:t>
            </a:r>
          </a:p>
          <a:p>
            <a:endParaRPr lang="en-US" dirty="0"/>
          </a:p>
          <a:p>
            <a:r>
              <a:rPr lang="en-US" dirty="0"/>
              <a:t>[Feel free to comment in brief on some of this list, but don’t do it in detail – assume that most of the audience has heard it before]. </a:t>
            </a:r>
            <a:endParaRPr lang="en-AU" dirty="0"/>
          </a:p>
        </p:txBody>
      </p:sp>
      <p:sp>
        <p:nvSpPr>
          <p:cNvPr id="4" name="Slide Number Placeholder 3">
            <a:extLst>
              <a:ext uri="{FF2B5EF4-FFF2-40B4-BE49-F238E27FC236}">
                <a16:creationId xmlns:a16="http://schemas.microsoft.com/office/drawing/2014/main" id="{A75E7812-CAC7-4A0B-3D5A-BE0B62F64CC6}"/>
              </a:ext>
            </a:extLst>
          </p:cNvPr>
          <p:cNvSpPr>
            <a:spLocks noGrp="1"/>
          </p:cNvSpPr>
          <p:nvPr>
            <p:ph type="sldNum" sz="quarter" idx="5"/>
          </p:nvPr>
        </p:nvSpPr>
        <p:spPr/>
        <p:txBody>
          <a:bodyPr/>
          <a:lstStyle/>
          <a:p>
            <a:fld id="{2E0B5060-2D56-407C-BF91-874089D56838}" type="slidenum">
              <a:rPr lang="en-AU" smtClean="0"/>
              <a:t>2</a:t>
            </a:fld>
            <a:endParaRPr lang="en-AU"/>
          </a:p>
        </p:txBody>
      </p:sp>
    </p:spTree>
    <p:extLst>
      <p:ext uri="{BB962C8B-B14F-4D97-AF65-F5344CB8AC3E}">
        <p14:creationId xmlns:p14="http://schemas.microsoft.com/office/powerpoint/2010/main" val="125605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 to restate the logic – if your Unit completes the Quality Scouting </a:t>
            </a:r>
            <a:r>
              <a:rPr lang="en-AU" b="1" dirty="0"/>
              <a:t>Challenge</a:t>
            </a:r>
            <a:r>
              <a:rPr lang="en-AU" dirty="0"/>
              <a:t>, we think they should retain members and achieve the Quality Scouting </a:t>
            </a:r>
            <a:r>
              <a:rPr lang="en-AU" b="1" dirty="0"/>
              <a:t>Award</a:t>
            </a:r>
            <a:r>
              <a:rPr lang="en-AU" dirty="0"/>
              <a:t>.</a:t>
            </a:r>
          </a:p>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11</a:t>
            </a:fld>
            <a:endParaRPr lang="en-US"/>
          </a:p>
        </p:txBody>
      </p:sp>
    </p:spTree>
    <p:extLst>
      <p:ext uri="{BB962C8B-B14F-4D97-AF65-F5344CB8AC3E}">
        <p14:creationId xmlns:p14="http://schemas.microsoft.com/office/powerpoint/2010/main" val="278727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Challenge covers things like:</a:t>
            </a:r>
          </a:p>
          <a:p>
            <a:pPr marL="171450" indent="-171450">
              <a:buFont typeface="Arial" panose="020B0604020202020204" pitchFamily="34" charset="0"/>
              <a:buChar char="•"/>
            </a:pPr>
            <a:r>
              <a:rPr lang="en-US" dirty="0"/>
              <a:t>Unit Council gatherings</a:t>
            </a:r>
          </a:p>
          <a:p>
            <a:pPr marL="171450" indent="-171450">
              <a:buFont typeface="Arial" panose="020B0604020202020204" pitchFamily="34" charset="0"/>
              <a:buChar char="•"/>
            </a:pPr>
            <a:r>
              <a:rPr lang="en-US" dirty="0"/>
              <a:t>Unit Code of Conduct</a:t>
            </a:r>
          </a:p>
          <a:p>
            <a:pPr marL="171450" indent="-171450">
              <a:buFont typeface="Arial" panose="020B0604020202020204" pitchFamily="34" charset="0"/>
              <a:buChar char="•"/>
            </a:pPr>
            <a:r>
              <a:rPr lang="en-US" dirty="0"/>
              <a:t>Planning the program</a:t>
            </a:r>
          </a:p>
          <a:p>
            <a:pPr marL="171450" indent="-171450">
              <a:buFont typeface="Arial" panose="020B0604020202020204" pitchFamily="34" charset="0"/>
              <a:buChar char="•"/>
            </a:pPr>
            <a:r>
              <a:rPr lang="en-US" dirty="0"/>
              <a:t>Communicating the program</a:t>
            </a:r>
          </a:p>
          <a:p>
            <a:pPr marL="171450" indent="-171450">
              <a:buFont typeface="Arial" panose="020B0604020202020204" pitchFamily="34" charset="0"/>
              <a:buChar char="•"/>
            </a:pPr>
            <a:r>
              <a:rPr lang="en-US" dirty="0"/>
              <a:t>Unit weekend activities</a:t>
            </a:r>
          </a:p>
          <a:p>
            <a:pPr marL="171450" indent="-171450">
              <a:buFont typeface="Arial" panose="020B0604020202020204" pitchFamily="34" charset="0"/>
              <a:buChar char="•"/>
            </a:pPr>
            <a:r>
              <a:rPr lang="en-US" dirty="0"/>
              <a:t>Activities outside the hall</a:t>
            </a:r>
          </a:p>
          <a:p>
            <a:pPr marL="171450" indent="-171450">
              <a:buFont typeface="Arial" panose="020B0604020202020204" pitchFamily="34" charset="0"/>
              <a:buChar char="•"/>
            </a:pPr>
            <a:r>
              <a:rPr lang="en-US" dirty="0"/>
              <a:t>Big adventures with other Units</a:t>
            </a:r>
          </a:p>
          <a:p>
            <a:pPr marL="171450" indent="-171450">
              <a:buFont typeface="Arial" panose="020B0604020202020204" pitchFamily="34" charset="0"/>
              <a:buChar char="•"/>
            </a:pPr>
            <a:r>
              <a:rPr lang="en-US" dirty="0"/>
              <a:t>Working in Patrols</a:t>
            </a:r>
          </a:p>
          <a:p>
            <a:pPr marL="171450" indent="-171450">
              <a:buFont typeface="Arial" panose="020B0604020202020204" pitchFamily="34" charset="0"/>
              <a:buChar char="•"/>
            </a:pPr>
            <a:r>
              <a:rPr lang="en-US" dirty="0"/>
              <a:t>Activities that support linking</a:t>
            </a:r>
          </a:p>
          <a:p>
            <a:endParaRPr lang="en-AU" dirty="0"/>
          </a:p>
          <a:p>
            <a:r>
              <a:rPr lang="en-AU" dirty="0"/>
              <a:t>It’s tailored for each section, and it replaces some of the State Commissioner Awards we had in some sections. </a:t>
            </a:r>
          </a:p>
          <a:p>
            <a:endParaRPr lang="en-AU" dirty="0"/>
          </a:p>
          <a:p>
            <a:r>
              <a:rPr lang="en-AU" dirty="0"/>
              <a:t>The prize is… a surprise, including to the organisers. Once we’ve got a prize identified we’ll promote it hard. </a:t>
            </a:r>
          </a:p>
          <a:p>
            <a:endParaRPr lang="en-AU" dirty="0"/>
          </a:p>
          <a:p>
            <a:r>
              <a:rPr lang="en-AU" dirty="0"/>
              <a:t>This award isn’t something elite, it’s the basic, pretty old-fashioned routines and </a:t>
            </a:r>
            <a:r>
              <a:rPr lang="en-AU" dirty="0" err="1"/>
              <a:t>behaviors</a:t>
            </a:r>
            <a:r>
              <a:rPr lang="en-AU" dirty="0"/>
              <a:t> that Units need to succeed. It’s a simple process to complete – the Unit Council can keep a poster up or a digital equivalent, and put a date against the challenges they complete. There’s no review process – it’s up to the Unit Council to decide if the Unit’s met the requirement.</a:t>
            </a:r>
          </a:p>
          <a:p>
            <a:endParaRPr lang="en-AU" dirty="0"/>
          </a:p>
          <a:p>
            <a:r>
              <a:rPr lang="en-AU" dirty="0"/>
              <a:t>There’ll be more on this shortly in Be Informed.  </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12</a:t>
            </a:fld>
            <a:endParaRPr lang="en-US"/>
          </a:p>
        </p:txBody>
      </p:sp>
    </p:spTree>
    <p:extLst>
      <p:ext uri="{BB962C8B-B14F-4D97-AF65-F5344CB8AC3E}">
        <p14:creationId xmlns:p14="http://schemas.microsoft.com/office/powerpoint/2010/main" val="92465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E0B5060-2D56-407C-BF91-874089D56838}" type="slidenum">
              <a:rPr lang="en-AU" smtClean="0"/>
              <a:t>13</a:t>
            </a:fld>
            <a:endParaRPr lang="en-AU"/>
          </a:p>
        </p:txBody>
      </p:sp>
    </p:spTree>
    <p:extLst>
      <p:ext uri="{BB962C8B-B14F-4D97-AF65-F5344CB8AC3E}">
        <p14:creationId xmlns:p14="http://schemas.microsoft.com/office/powerpoint/2010/main" val="67412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we may feel that we’re still rolling out our current program, it’s actually time for a review. </a:t>
            </a:r>
          </a:p>
          <a:p>
            <a:endParaRPr lang="en-AU" dirty="0"/>
          </a:p>
          <a:p>
            <a:r>
              <a:rPr lang="en-AU" dirty="0"/>
              <a:t>The National Youth Program Team are already looking at quick-wins to make the Achievement Pathways smoother.</a:t>
            </a:r>
          </a:p>
          <a:p>
            <a:br>
              <a:rPr lang="en-AU" dirty="0"/>
            </a:br>
            <a:r>
              <a:rPr lang="en-AU" dirty="0"/>
              <a:t>We know that Units have valuable insight about what’s working and what needs tweaking, or what needs a deeper think. </a:t>
            </a:r>
          </a:p>
          <a:p>
            <a:endParaRPr lang="en-AU" dirty="0"/>
          </a:p>
          <a:p>
            <a:r>
              <a:rPr lang="en-AU" dirty="0"/>
              <a:t>For those who were around for the last Youth Program Review, this is not going to be the same scale. But we are keen that Victorian insights inform improvements to the program.</a:t>
            </a:r>
          </a:p>
          <a:p>
            <a:endParaRPr lang="en-AU" dirty="0"/>
          </a:p>
          <a:p>
            <a:r>
              <a:rPr lang="en-AU" dirty="0"/>
              <a:t>Don’t worry about any of your youth members having their Peak Award disrupted – if any change emerges that would impact current members, we’ll make sure there are change management measures when rolled out in Victoria. </a:t>
            </a:r>
          </a:p>
          <a:p>
            <a:endParaRPr lang="en-AU" dirty="0"/>
          </a:p>
          <a:p>
            <a:r>
              <a:rPr lang="en-AU" dirty="0"/>
              <a:t>It’s exciting that we’re at a stage where we can have a decent conversation about what to lock in and what to evolve. We’ll find ways to keep that conversation buzzing throughout the year. </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14</a:t>
            </a:fld>
            <a:endParaRPr lang="en-US"/>
          </a:p>
        </p:txBody>
      </p:sp>
    </p:spTree>
    <p:extLst>
      <p:ext uri="{BB962C8B-B14F-4D97-AF65-F5344CB8AC3E}">
        <p14:creationId xmlns:p14="http://schemas.microsoft.com/office/powerpoint/2010/main" val="241788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permitting]</a:t>
            </a:r>
          </a:p>
          <a:p>
            <a:endParaRPr lang="en-AU" dirty="0"/>
          </a:p>
          <a:p>
            <a:r>
              <a:rPr lang="en-AU" dirty="0"/>
              <a:t>Now that we’ve talked about some tools available to Units that you can reinforce, I want to talk briefly about what we can do as Leaders of Adults to support great program and youth retention.</a:t>
            </a:r>
          </a:p>
          <a:p>
            <a:endParaRPr lang="en-AU" dirty="0"/>
          </a:p>
          <a:p>
            <a:r>
              <a:rPr lang="en-AU" dirty="0"/>
              <a:t>As Leaders of Adults, some of us support multiple sections in a Group, or work with Units in very different contexts in Districts and Regions. We all bring some program wisdom, but no one can know everything.</a:t>
            </a:r>
          </a:p>
          <a:p>
            <a:br>
              <a:rPr lang="en-AU" dirty="0"/>
            </a:br>
            <a:r>
              <a:rPr lang="en-AU" dirty="0"/>
              <a:t>So what are the key thing we should be looking for when we’re spending time with our Units?</a:t>
            </a:r>
          </a:p>
          <a:p>
            <a:endParaRPr lang="en-AU" dirty="0"/>
          </a:p>
        </p:txBody>
      </p:sp>
      <p:sp>
        <p:nvSpPr>
          <p:cNvPr id="4" name="Slide Number Placeholder 3"/>
          <p:cNvSpPr>
            <a:spLocks noGrp="1"/>
          </p:cNvSpPr>
          <p:nvPr>
            <p:ph type="sldNum" sz="quarter" idx="5"/>
          </p:nvPr>
        </p:nvSpPr>
        <p:spPr/>
        <p:txBody>
          <a:bodyPr/>
          <a:lstStyle/>
          <a:p>
            <a:fld id="{2E0B5060-2D56-407C-BF91-874089D56838}" type="slidenum">
              <a:rPr lang="en-AU" smtClean="0"/>
              <a:t>15</a:t>
            </a:fld>
            <a:endParaRPr lang="en-AU"/>
          </a:p>
        </p:txBody>
      </p:sp>
    </p:spTree>
    <p:extLst>
      <p:ext uri="{BB962C8B-B14F-4D97-AF65-F5344CB8AC3E}">
        <p14:creationId xmlns:p14="http://schemas.microsoft.com/office/powerpoint/2010/main" val="397898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what we hear from the Units who are nailing it.</a:t>
            </a:r>
          </a:p>
          <a:p>
            <a:endParaRPr lang="en-AU" dirty="0"/>
          </a:p>
          <a:p>
            <a:r>
              <a:rPr lang="en-AU" dirty="0"/>
              <a:t>Units running the current program really well get the spectrum of youth leading and adults supporting right for the age group. Adults are not the centre of attention for things like ceremonies, and they’re not unduly cluttering young people who can lead activities suitable to their age. But </a:t>
            </a:r>
            <a:r>
              <a:rPr lang="en-AU" b="1" dirty="0"/>
              <a:t>nor</a:t>
            </a:r>
            <a:r>
              <a:rPr lang="en-AU" dirty="0"/>
              <a:t> are adults abrogating responsibility for the program – it’s still the adult’s role to make sure everyone has a fun night (and a safe night).</a:t>
            </a:r>
          </a:p>
          <a:p>
            <a:endParaRPr lang="en-AU" dirty="0"/>
          </a:p>
          <a:p>
            <a:r>
              <a:rPr lang="en-AU" dirty="0"/>
              <a:t>Fundamentally young people set their own program with adult support. This can look different at different age levels, but it’s probably not going to just be a Unit brainstorm followed by an adults-only meeting.  Part of this is that the language of Plan-Do-Review should be pretty normal for a section night or a whole program cycle, with particular emphasis on the </a:t>
            </a:r>
            <a:r>
              <a:rPr lang="en-AU" b="1" dirty="0"/>
              <a:t>review</a:t>
            </a:r>
            <a:r>
              <a:rPr lang="en-AU" dirty="0"/>
              <a:t> component. A really important change is that our educational program has as a core assumption that young people need to be aware of their own development to be empowered in it – the review part of the cycle is critical for this.</a:t>
            </a:r>
          </a:p>
          <a:p>
            <a:endParaRPr lang="en-AU" dirty="0"/>
          </a:p>
          <a:p>
            <a:r>
              <a:rPr lang="en-AU" dirty="0"/>
              <a:t>There should be evidence in the Unit program that they’re trying out some different Outdoor Adventure Skills. Maybe not a new one each week, but maybe a new one each term or program cycle. </a:t>
            </a:r>
          </a:p>
          <a:p>
            <a:endParaRPr lang="en-AU" dirty="0"/>
          </a:p>
          <a:p>
            <a:r>
              <a:rPr lang="en-AU" dirty="0"/>
              <a:t>Our Outdoor Adventure Skills, our Special Interest Areas and even the Leads and Assists for the Milestones, shouldn’t hold young people back in what they can do. There should never be a sense of going back to the beginning after moving sections because the young person has exceeded the progress of their new peers.</a:t>
            </a:r>
          </a:p>
          <a:p>
            <a:endParaRPr lang="en-AU" dirty="0"/>
          </a:p>
          <a:p>
            <a:r>
              <a:rPr lang="en-AU" dirty="0"/>
              <a:t>We have more responsive program cycles. This doesn’t mean we don’t have a long term program or even Term programs, but it means that we have enough flexibility in the program so that a young person can turn an idea into reality while they’re enthused and they don’t have to wait 6 months for an opportunity to arise.</a:t>
            </a:r>
          </a:p>
          <a:p>
            <a:endParaRPr lang="en-AU" dirty="0"/>
          </a:p>
          <a:p>
            <a:r>
              <a:rPr lang="en-AU" dirty="0"/>
              <a:t>Our Adults don’t need to be experts in the Achievement Pathways, but they need to be champions. They’re allowed to look things up. And while the program is individualised, there’s a general rule that remains that kids making progress in the Achievement Pathways and getting badges are critical for happy Units.</a:t>
            </a:r>
          </a:p>
          <a:p>
            <a:endParaRPr lang="en-AU" dirty="0"/>
          </a:p>
          <a:p>
            <a:r>
              <a:rPr lang="en-AU" dirty="0"/>
              <a:t>And Unit Council is central to how we live, even at the younger age ranges. And this should be </a:t>
            </a:r>
            <a:r>
              <a:rPr lang="en-AU" b="1" dirty="0"/>
              <a:t>evident</a:t>
            </a:r>
            <a:r>
              <a:rPr lang="en-AU" dirty="0"/>
              <a:t> over the course of a section night.</a:t>
            </a:r>
          </a:p>
          <a:p>
            <a:endParaRPr lang="en-AU" dirty="0"/>
          </a:p>
          <a:p>
            <a:r>
              <a:rPr lang="en-AU" dirty="0"/>
              <a:t>And if you’re seeing these sorts of elements regularly in your Units and you’re seeing some progress in the Achievement Pathways, now’s the time to give a </a:t>
            </a:r>
            <a:r>
              <a:rPr lang="en-AU" b="1" dirty="0"/>
              <a:t>pat on the back </a:t>
            </a:r>
            <a:r>
              <a:rPr lang="en-AU" dirty="0"/>
              <a:t>and some reassurance that they’re on the right path. </a:t>
            </a:r>
          </a:p>
          <a:p>
            <a:endParaRPr lang="en-AU" dirty="0"/>
          </a:p>
        </p:txBody>
      </p:sp>
      <p:sp>
        <p:nvSpPr>
          <p:cNvPr id="4" name="Slide Number Placeholder 3"/>
          <p:cNvSpPr>
            <a:spLocks noGrp="1"/>
          </p:cNvSpPr>
          <p:nvPr>
            <p:ph type="sldNum" sz="quarter" idx="5"/>
          </p:nvPr>
        </p:nvSpPr>
        <p:spPr/>
        <p:txBody>
          <a:bodyPr/>
          <a:lstStyle/>
          <a:p>
            <a:fld id="{2E0B5060-2D56-407C-BF91-874089D56838}" type="slidenum">
              <a:rPr lang="en-AU" smtClean="0"/>
              <a:t>16</a:t>
            </a:fld>
            <a:endParaRPr lang="en-AU"/>
          </a:p>
        </p:txBody>
      </p:sp>
    </p:spTree>
    <p:extLst>
      <p:ext uri="{BB962C8B-B14F-4D97-AF65-F5344CB8AC3E}">
        <p14:creationId xmlns:p14="http://schemas.microsoft.com/office/powerpoint/2010/main" val="307210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029C5-EB5F-BC70-65B3-D85F93AB9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399E2-1E2D-D2EE-29C1-6148B3E9A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961F4-26FE-8F42-A21C-A3267FF2304F}"/>
              </a:ext>
            </a:extLst>
          </p:cNvPr>
          <p:cNvSpPr>
            <a:spLocks noGrp="1"/>
          </p:cNvSpPr>
          <p:nvPr>
            <p:ph type="body" idx="1"/>
          </p:nvPr>
        </p:nvSpPr>
        <p:spPr/>
        <p:txBody>
          <a:bodyPr/>
          <a:lstStyle/>
          <a:p>
            <a:r>
              <a:rPr lang="en-US" dirty="0"/>
              <a:t>[Feel free to comment in brief on some of this list, but don’t do it in detail – assume that most of the audience has heard it before]. </a:t>
            </a:r>
            <a:endParaRPr lang="en-AU" dirty="0"/>
          </a:p>
        </p:txBody>
      </p:sp>
      <p:sp>
        <p:nvSpPr>
          <p:cNvPr id="4" name="Slide Number Placeholder 3">
            <a:extLst>
              <a:ext uri="{FF2B5EF4-FFF2-40B4-BE49-F238E27FC236}">
                <a16:creationId xmlns:a16="http://schemas.microsoft.com/office/drawing/2014/main" id="{78401402-95CB-1FAB-B4A6-39350DE6022F}"/>
              </a:ext>
            </a:extLst>
          </p:cNvPr>
          <p:cNvSpPr>
            <a:spLocks noGrp="1"/>
          </p:cNvSpPr>
          <p:nvPr>
            <p:ph type="sldNum" sz="quarter" idx="5"/>
          </p:nvPr>
        </p:nvSpPr>
        <p:spPr/>
        <p:txBody>
          <a:bodyPr/>
          <a:lstStyle/>
          <a:p>
            <a:fld id="{2E0B5060-2D56-407C-BF91-874089D56838}" type="slidenum">
              <a:rPr lang="en-AU" smtClean="0"/>
              <a:t>3</a:t>
            </a:fld>
            <a:endParaRPr lang="en-AU"/>
          </a:p>
        </p:txBody>
      </p:sp>
    </p:spTree>
    <p:extLst>
      <p:ext uri="{BB962C8B-B14F-4D97-AF65-F5344CB8AC3E}">
        <p14:creationId xmlns:p14="http://schemas.microsoft.com/office/powerpoint/2010/main" val="325393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D354-BE4F-F3CB-7CCD-92D506A5A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0446A-AC64-B225-18CB-A72DE4479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82B00-113D-26FC-83E1-A740A20D9EE3}"/>
              </a:ext>
            </a:extLst>
          </p:cNvPr>
          <p:cNvSpPr>
            <a:spLocks noGrp="1"/>
          </p:cNvSpPr>
          <p:nvPr>
            <p:ph type="body" idx="1"/>
          </p:nvPr>
        </p:nvSpPr>
        <p:spPr/>
        <p:txBody>
          <a:bodyPr/>
          <a:lstStyle/>
          <a:p>
            <a:r>
              <a:rPr lang="en-AU" dirty="0"/>
              <a:t>This year, we want to spend some time talking about the tools that have been developed that will support Units to retain members through great program. </a:t>
            </a:r>
          </a:p>
          <a:p>
            <a:endParaRPr lang="en-AU" dirty="0"/>
          </a:p>
          <a:p>
            <a:r>
              <a:rPr lang="en-AU" dirty="0"/>
              <a:t>We’ll quickly cover:</a:t>
            </a:r>
          </a:p>
          <a:p>
            <a:pPr marL="171450" indent="-171450">
              <a:lnSpc>
                <a:spcPct val="107000"/>
              </a:lnSpc>
              <a:buFont typeface="Arial" panose="020B0604020202020204" pitchFamily="34" charset="0"/>
              <a:buChar char="•"/>
            </a:pPr>
            <a:r>
              <a:rPr lang="en-US" sz="1200" kern="100" dirty="0">
                <a:latin typeface="Nunito Sans Light" pitchFamily="2" charset="0"/>
                <a:ea typeface="Aptos" panose="020B0004020202020204" pitchFamily="34" charset="0"/>
                <a:cs typeface="Times New Roman" panose="02020603050405020304" pitchFamily="18" charset="0"/>
              </a:rPr>
              <a:t>Program Navigator</a:t>
            </a:r>
          </a:p>
          <a:p>
            <a:pPr marL="171450" lvl="0" indent="-171450">
              <a:lnSpc>
                <a:spcPct val="107000"/>
              </a:lnSpc>
              <a:buFont typeface="Arial" panose="020B0604020202020204" pitchFamily="34" charset="0"/>
              <a:buChar char="•"/>
            </a:pPr>
            <a:r>
              <a:rPr lang="en-US" sz="1200" kern="100" dirty="0">
                <a:latin typeface="Nunito Sans Light" pitchFamily="2" charset="0"/>
                <a:ea typeface="Aptos" panose="020B0004020202020204" pitchFamily="34" charset="0"/>
                <a:cs typeface="Times New Roman" panose="02020603050405020304" pitchFamily="18" charset="0"/>
              </a:rPr>
              <a:t>Unit Program Planner</a:t>
            </a:r>
          </a:p>
          <a:p>
            <a:pPr marL="171450" indent="-171450">
              <a:lnSpc>
                <a:spcPct val="107000"/>
              </a:lnSpc>
              <a:buFont typeface="Arial" panose="020B0604020202020204" pitchFamily="34" charset="0"/>
              <a:buChar char="•"/>
            </a:pPr>
            <a:r>
              <a:rPr lang="en-US" sz="1200" kern="100" dirty="0">
                <a:latin typeface="Nunito Sans Light" pitchFamily="2" charset="0"/>
                <a:ea typeface="Aptos" panose="020B0004020202020204" pitchFamily="34" charset="0"/>
                <a:cs typeface="Times New Roman" panose="02020603050405020304" pitchFamily="18" charset="0"/>
              </a:rPr>
              <a:t>SIA ideas</a:t>
            </a:r>
          </a:p>
          <a:p>
            <a:pPr marL="171450" indent="-171450">
              <a:lnSpc>
                <a:spcPct val="107000"/>
              </a:lnSpc>
              <a:buFont typeface="Arial" panose="020B0604020202020204" pitchFamily="34" charset="0"/>
              <a:buChar char="•"/>
            </a:pPr>
            <a:r>
              <a:rPr lang="en-US" sz="1200" kern="100" dirty="0">
                <a:latin typeface="Nunito Sans Light" pitchFamily="2" charset="0"/>
                <a:ea typeface="Aptos" panose="020B0004020202020204" pitchFamily="34" charset="0"/>
                <a:cs typeface="Times New Roman" panose="02020603050405020304" pitchFamily="18" charset="0"/>
              </a:rPr>
              <a:t>#OutsideIn25</a:t>
            </a:r>
          </a:p>
          <a:p>
            <a:pPr marL="171450" indent="-171450">
              <a:lnSpc>
                <a:spcPct val="107000"/>
              </a:lnSpc>
              <a:buFont typeface="Arial" panose="020B0604020202020204" pitchFamily="34" charset="0"/>
              <a:buChar char="•"/>
            </a:pPr>
            <a:r>
              <a:rPr lang="en-US" sz="1200" kern="100" dirty="0">
                <a:latin typeface="Nunito Sans Light" pitchFamily="2" charset="0"/>
                <a:ea typeface="Aptos" panose="020B0004020202020204" pitchFamily="34" charset="0"/>
                <a:cs typeface="Times New Roman" panose="02020603050405020304" pitchFamily="18" charset="0"/>
              </a:rPr>
              <a:t>Quality Scouting Challenge and Quality Scouting Award</a:t>
            </a:r>
          </a:p>
          <a:p>
            <a:endParaRPr lang="en-AU" dirty="0"/>
          </a:p>
          <a:p>
            <a:endParaRPr lang="en-AU" dirty="0"/>
          </a:p>
        </p:txBody>
      </p:sp>
      <p:sp>
        <p:nvSpPr>
          <p:cNvPr id="4" name="Slide Number Placeholder 3">
            <a:extLst>
              <a:ext uri="{FF2B5EF4-FFF2-40B4-BE49-F238E27FC236}">
                <a16:creationId xmlns:a16="http://schemas.microsoft.com/office/drawing/2014/main" id="{7868C599-0CBD-FECA-E05E-EBD3762EF29F}"/>
              </a:ext>
            </a:extLst>
          </p:cNvPr>
          <p:cNvSpPr>
            <a:spLocks noGrp="1"/>
          </p:cNvSpPr>
          <p:nvPr>
            <p:ph type="sldNum" sz="quarter" idx="5"/>
          </p:nvPr>
        </p:nvSpPr>
        <p:spPr/>
        <p:txBody>
          <a:bodyPr/>
          <a:lstStyle/>
          <a:p>
            <a:fld id="{2E0B5060-2D56-407C-BF91-874089D56838}" type="slidenum">
              <a:rPr lang="en-AU" smtClean="0"/>
              <a:t>4</a:t>
            </a:fld>
            <a:endParaRPr lang="en-AU"/>
          </a:p>
        </p:txBody>
      </p:sp>
    </p:spTree>
    <p:extLst>
      <p:ext uri="{BB962C8B-B14F-4D97-AF65-F5344CB8AC3E}">
        <p14:creationId xmlns:p14="http://schemas.microsoft.com/office/powerpoint/2010/main" val="406039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C7AFF-4B73-B72A-EA2E-BB52CA7AD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AF2FA-ACC0-0E20-C7DB-C3C5A0B67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B9FC2-0EC2-8EB5-751F-F2BFD543974E}"/>
              </a:ext>
            </a:extLst>
          </p:cNvPr>
          <p:cNvSpPr>
            <a:spLocks noGrp="1"/>
          </p:cNvSpPr>
          <p:nvPr>
            <p:ph type="body" idx="1"/>
          </p:nvPr>
        </p:nvSpPr>
        <p:spPr/>
        <p:txBody>
          <a:bodyPr/>
          <a:lstStyle/>
          <a:p>
            <a:r>
              <a:rPr lang="en-AU" dirty="0"/>
              <a:t>The Program Navigator is a fantastic new tool that provides the building blocks for an adventurous, fun, challenging and inclusive Unit program.</a:t>
            </a:r>
          </a:p>
          <a:p>
            <a:endParaRPr lang="en-AU" dirty="0"/>
          </a:p>
          <a:p>
            <a:r>
              <a:rPr lang="en-AU" dirty="0"/>
              <a:t>It has ideas and resources for Unit nights, Unit weekends, and personal challenges like Special Interest Areas. </a:t>
            </a:r>
          </a:p>
          <a:p>
            <a:endParaRPr lang="en-AU" dirty="0"/>
          </a:p>
          <a:p>
            <a:r>
              <a:rPr lang="en-AU" dirty="0"/>
              <a:t>Every Unit and Unit Council should be able to put together a great program starting with the Navigator, and adding their own ideas and additions. Some Units may not need it week to week, but might use it to fill a gap in the program or find an idea for a tricky Challenge Area.</a:t>
            </a:r>
          </a:p>
          <a:p>
            <a:endParaRPr lang="en-AU" dirty="0"/>
          </a:p>
          <a:p>
            <a:r>
              <a:rPr lang="en-AU" dirty="0"/>
              <a:t>You can filter by section suitability, location, and by some of the program elements.</a:t>
            </a:r>
          </a:p>
          <a:p>
            <a:endParaRPr lang="en-AU" dirty="0"/>
          </a:p>
          <a:p>
            <a:r>
              <a:rPr lang="en-AU" dirty="0"/>
              <a:t>We’re uploading more and more activities, and there’s an email address for you to send your own activities for uploading. </a:t>
            </a:r>
          </a:p>
          <a:p>
            <a:endParaRPr lang="en-AU" dirty="0"/>
          </a:p>
          <a:p>
            <a:r>
              <a:rPr lang="en-AU" dirty="0"/>
              <a:t>You can access the Program Navigator through a button at the top of the Scouts Victoria website. </a:t>
            </a:r>
          </a:p>
          <a:p>
            <a:endParaRPr lang="en-AU" dirty="0"/>
          </a:p>
          <a:p>
            <a:r>
              <a:rPr lang="en-AU" dirty="0"/>
              <a:t>The Program Navigator also links to the Unit Program Planner template, which your Units can download and adapt. </a:t>
            </a:r>
          </a:p>
          <a:p>
            <a:endParaRPr lang="en-AU" dirty="0"/>
          </a:p>
        </p:txBody>
      </p:sp>
      <p:sp>
        <p:nvSpPr>
          <p:cNvPr id="4" name="Slide Number Placeholder 3">
            <a:extLst>
              <a:ext uri="{FF2B5EF4-FFF2-40B4-BE49-F238E27FC236}">
                <a16:creationId xmlns:a16="http://schemas.microsoft.com/office/drawing/2014/main" id="{15B1E339-6913-7E00-0D3D-AC163C7CF118}"/>
              </a:ext>
            </a:extLst>
          </p:cNvPr>
          <p:cNvSpPr>
            <a:spLocks noGrp="1"/>
          </p:cNvSpPr>
          <p:nvPr>
            <p:ph type="sldNum" sz="quarter" idx="5"/>
          </p:nvPr>
        </p:nvSpPr>
        <p:spPr/>
        <p:txBody>
          <a:bodyPr/>
          <a:lstStyle/>
          <a:p>
            <a:fld id="{21AFC7F7-2C4C-5E49-A596-28463370DFA5}" type="slidenum">
              <a:rPr lang="en-US" smtClean="0"/>
              <a:t>5</a:t>
            </a:fld>
            <a:endParaRPr lang="en-US"/>
          </a:p>
        </p:txBody>
      </p:sp>
    </p:spTree>
    <p:extLst>
      <p:ext uri="{BB962C8B-B14F-4D97-AF65-F5344CB8AC3E}">
        <p14:creationId xmlns:p14="http://schemas.microsoft.com/office/powerpoint/2010/main" val="306350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581BC-51C6-6195-E611-4595ABCE7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D58EA-D155-B779-0D26-2F23D40C4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0A9AB-8CB3-B95D-DA8A-B4CE865FB5AA}"/>
              </a:ext>
            </a:extLst>
          </p:cNvPr>
          <p:cNvSpPr>
            <a:spLocks noGrp="1"/>
          </p:cNvSpPr>
          <p:nvPr>
            <p:ph type="body" idx="1"/>
          </p:nvPr>
        </p:nvSpPr>
        <p:spPr/>
        <p:txBody>
          <a:bodyPr/>
          <a:lstStyle/>
          <a:p>
            <a:pPr marL="0" indent="0">
              <a:buFont typeface="+mj-lt"/>
              <a:buNone/>
            </a:pPr>
            <a:r>
              <a:rPr lang="en-US" dirty="0"/>
              <a:t>Here’s a snap of the Unit Program Planner on the left. In addition to the link from the Program Navigator, it’s also available in the Program Resources part of the Scouts Victoria website. </a:t>
            </a:r>
          </a:p>
          <a:p>
            <a:pPr marL="0" indent="0">
              <a:buFont typeface="+mj-lt"/>
              <a:buNone/>
            </a:pPr>
            <a:endParaRPr lang="en-US" dirty="0"/>
          </a:p>
          <a:p>
            <a:pPr marL="0" indent="0">
              <a:buFont typeface="+mj-lt"/>
              <a:buNone/>
            </a:pPr>
            <a:r>
              <a:rPr lang="en-US" dirty="0"/>
              <a:t>It’s loaded with the 2025 state events. Check it out for a reminder of when the synchronized Cub campfire is, or personal development courses, the Joey Scout Leader conference, or </a:t>
            </a:r>
            <a:r>
              <a:rPr lang="en-US" dirty="0" err="1"/>
              <a:t>Mudbash</a:t>
            </a:r>
            <a:r>
              <a:rPr lang="en-US" dirty="0"/>
              <a:t>. </a:t>
            </a:r>
          </a:p>
          <a:p>
            <a:pPr marL="0" indent="0">
              <a:buFont typeface="+mj-lt"/>
              <a:buNone/>
            </a:pPr>
            <a:endParaRPr lang="en-US" dirty="0"/>
          </a:p>
          <a:p>
            <a:pPr marL="0" indent="0">
              <a:buFont typeface="+mj-lt"/>
              <a:buNone/>
            </a:pPr>
            <a:r>
              <a:rPr lang="en-US" dirty="0"/>
              <a:t>Units can trim out the bits that aren’t relevant, and use it as the basis for their long term programming. We hope that Units will use this to pick some big state activities for their program, but also build a routine of long term planning for big Unit adventures that young people can look forward to. </a:t>
            </a:r>
          </a:p>
          <a:p>
            <a:pPr marL="0" indent="0">
              <a:buFont typeface="+mj-lt"/>
              <a:buNone/>
            </a:pPr>
            <a:endParaRPr lang="en-US" dirty="0"/>
          </a:p>
          <a:p>
            <a:pPr marL="0" indent="0">
              <a:buFont typeface="+mj-lt"/>
              <a:buNone/>
            </a:pPr>
            <a:r>
              <a:rPr lang="en-US" dirty="0"/>
              <a:t>This planner also includes lots of program planning tips and tricks. It also includes a great resource with lists of Special Interest Area awards, which we know lots of Units are needing. This resource has been around for a while but has been hard to find. We will be updating this with loads more SIA ideas that we gathered late last year. </a:t>
            </a:r>
          </a:p>
          <a:p>
            <a:pPr marL="0" indent="0">
              <a:buFont typeface="+mj-lt"/>
              <a:buNone/>
            </a:pPr>
            <a:endParaRPr lang="en-US" dirty="0"/>
          </a:p>
        </p:txBody>
      </p:sp>
      <p:sp>
        <p:nvSpPr>
          <p:cNvPr id="4" name="Slide Number Placeholder 3">
            <a:extLst>
              <a:ext uri="{FF2B5EF4-FFF2-40B4-BE49-F238E27FC236}">
                <a16:creationId xmlns:a16="http://schemas.microsoft.com/office/drawing/2014/main" id="{0BE9D28C-ADAE-8AD8-2CCA-357B2B6F624B}"/>
              </a:ext>
            </a:extLst>
          </p:cNvPr>
          <p:cNvSpPr>
            <a:spLocks noGrp="1"/>
          </p:cNvSpPr>
          <p:nvPr>
            <p:ph type="sldNum" sz="quarter" idx="5"/>
          </p:nvPr>
        </p:nvSpPr>
        <p:spPr/>
        <p:txBody>
          <a:bodyPr/>
          <a:lstStyle/>
          <a:p>
            <a:fld id="{21AFC7F7-2C4C-5E49-A596-28463370DFA5}" type="slidenum">
              <a:rPr lang="en-US" smtClean="0"/>
              <a:t>6</a:t>
            </a:fld>
            <a:endParaRPr lang="en-US"/>
          </a:p>
        </p:txBody>
      </p:sp>
    </p:spTree>
    <p:extLst>
      <p:ext uri="{BB962C8B-B14F-4D97-AF65-F5344CB8AC3E}">
        <p14:creationId xmlns:p14="http://schemas.microsoft.com/office/powerpoint/2010/main" val="2131322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we’re rolling out a campaign to have more outdoor adventure in 2025</a:t>
            </a:r>
            <a:endParaRPr lang="en-AU" dirty="0"/>
          </a:p>
          <a:p>
            <a:endParaRPr lang="en-AU" dirty="0"/>
          </a:p>
          <a:p>
            <a:r>
              <a:rPr lang="en-US" dirty="0"/>
              <a:t>At Scouts, nature is the main setting for learning</a:t>
            </a:r>
          </a:p>
          <a:p>
            <a:endParaRPr lang="en-US" dirty="0"/>
          </a:p>
          <a:p>
            <a:r>
              <a:rPr lang="en-US" dirty="0"/>
              <a:t>2025 is the year for our Units to get outside for new adventures!</a:t>
            </a:r>
          </a:p>
          <a:p>
            <a:endParaRPr lang="en-US" dirty="0"/>
          </a:p>
          <a:p>
            <a:r>
              <a:rPr lang="en-US" dirty="0"/>
              <a:t>We’re encouraging every Unit to support its members to set and achieve new goals in their Outdoor Adventure Skills</a:t>
            </a:r>
          </a:p>
          <a:p>
            <a:endParaRPr lang="en-US" dirty="0"/>
          </a:p>
          <a:p>
            <a:r>
              <a:rPr lang="en-US" dirty="0"/>
              <a:t>Our aim is to get young people trying new things in the outdoors this year</a:t>
            </a:r>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B7843-989F-4A58-ACBC-F49419F08EB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455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big part of the campaign is a call to action for Units to set their bucket list for 2025.</a:t>
            </a:r>
          </a:p>
          <a:p>
            <a:endParaRPr lang="en-AU" dirty="0"/>
          </a:p>
          <a:p>
            <a:r>
              <a:rPr lang="en-AU" dirty="0"/>
              <a:t>This can include getting more adventure into the weekly program, trying out some new OAS areas, and thinking of a big adventure that the Unit can work towards.</a:t>
            </a:r>
          </a:p>
          <a:p>
            <a:endParaRPr lang="en-AU" dirty="0"/>
          </a:p>
          <a:p>
            <a:r>
              <a:rPr lang="en-AU" dirty="0"/>
              <a:t>The big Unit adventure could be something stretches their OAS skills. But it could also be something that’s a meaningful adventure for the Unit, like a big public transport journey or </a:t>
            </a:r>
            <a:r>
              <a:rPr lang="en-AU" dirty="0" err="1"/>
              <a:t>roadtrip</a:t>
            </a:r>
            <a:r>
              <a:rPr lang="en-AU" dirty="0"/>
              <a:t>, or an international service project – whatever gets your Unit excited and stretches their possibilities outside. </a:t>
            </a:r>
          </a:p>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8</a:t>
            </a:fld>
            <a:endParaRPr lang="en-US"/>
          </a:p>
        </p:txBody>
      </p:sp>
    </p:spTree>
    <p:extLst>
      <p:ext uri="{BB962C8B-B14F-4D97-AF65-F5344CB8AC3E}">
        <p14:creationId xmlns:p14="http://schemas.microsoft.com/office/powerpoint/2010/main" val="4294041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AU" dirty="0">
                <a:latin typeface="Nunito Sans Light" panose="00000400000000000000" pitchFamily="2" charset="0"/>
              </a:rPr>
              <a:t>Here’s what the bucket list poster looks like</a:t>
            </a:r>
          </a:p>
          <a:p>
            <a:pPr>
              <a:lnSpc>
                <a:spcPct val="120000"/>
              </a:lnSpc>
            </a:pPr>
            <a:endParaRPr lang="en-AU" dirty="0">
              <a:latin typeface="Nunito Sans Light" panose="00000400000000000000" pitchFamily="2" charset="0"/>
            </a:endParaRPr>
          </a:p>
          <a:p>
            <a:pPr>
              <a:lnSpc>
                <a:spcPct val="120000"/>
              </a:lnSpc>
            </a:pPr>
            <a:r>
              <a:rPr lang="en-AU" dirty="0">
                <a:latin typeface="Nunito Sans Light" panose="00000400000000000000" pitchFamily="2" charset="0"/>
              </a:rPr>
              <a:t>You can find this linked in the last Be Informed and on the Scouts Australia website</a:t>
            </a:r>
          </a:p>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9</a:t>
            </a:fld>
            <a:endParaRPr lang="en-US"/>
          </a:p>
        </p:txBody>
      </p:sp>
    </p:spTree>
    <p:extLst>
      <p:ext uri="{BB962C8B-B14F-4D97-AF65-F5344CB8AC3E}">
        <p14:creationId xmlns:p14="http://schemas.microsoft.com/office/powerpoint/2010/main" val="29415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We’ve rebooted the old Quality Scouting Award to keep retention and program quality front of mind in Units.</a:t>
            </a:r>
          </a:p>
          <a:p>
            <a:endParaRPr lang="en-AU" dirty="0"/>
          </a:p>
          <a:p>
            <a:r>
              <a:rPr lang="en-AU" dirty="0"/>
              <a:t>Many Units should now have received a badge for their retention result at the 2024 Census – these Units kept 70% of their members within Scouting from one census to the next. </a:t>
            </a:r>
          </a:p>
          <a:p>
            <a:endParaRPr lang="en-AU" dirty="0"/>
          </a:p>
          <a:p>
            <a:r>
              <a:rPr lang="en-AU" dirty="0"/>
              <a:t>We’re now coming around to the 2025 census, so gearing up again to celebrate some great census results.</a:t>
            </a:r>
          </a:p>
          <a:p>
            <a:endParaRPr lang="en-AU" dirty="0"/>
          </a:p>
          <a:p>
            <a:r>
              <a:rPr lang="en-AU" dirty="0"/>
              <a:t>It’s one thing to congratulate retention once it happens, but it doesn’t help is with ‘how’ to achieve the retention.</a:t>
            </a:r>
          </a:p>
          <a:p>
            <a:endParaRPr lang="en-AU" dirty="0"/>
          </a:p>
          <a:p>
            <a:r>
              <a:rPr lang="en-AU" dirty="0"/>
              <a:t>That’s why we’ve now set up a Quality Scouting </a:t>
            </a:r>
            <a:r>
              <a:rPr lang="en-AU" b="1" dirty="0"/>
              <a:t>Challenge</a:t>
            </a:r>
            <a:r>
              <a:rPr lang="en-AU" dirty="0"/>
              <a:t> that all Units can complete over 2025, which will hopefully put them in the best position to hit 70% retention in next year’s census. </a:t>
            </a:r>
          </a:p>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10</a:t>
            </a:fld>
            <a:endParaRPr lang="en-US"/>
          </a:p>
        </p:txBody>
      </p:sp>
    </p:spTree>
    <p:extLst>
      <p:ext uri="{BB962C8B-B14F-4D97-AF65-F5344CB8AC3E}">
        <p14:creationId xmlns:p14="http://schemas.microsoft.com/office/powerpoint/2010/main" val="1234158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0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92756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31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AU" dirty="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5" name="Picture 4" descr="Scouts_VIC_Master_Vert_FullCol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37949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a:solidFill>
                  <a:schemeClr val="bg1"/>
                </a:solidFill>
              </a:defRPr>
            </a:lvl1pPr>
          </a:lstStyle>
          <a:p>
            <a:r>
              <a:rPr lang="en-AU"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19820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6104585"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55161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4" name="Content Placeholder 3"/>
          <p:cNvSpPr>
            <a:spLocks noGrp="1"/>
          </p:cNvSpPr>
          <p:nvPr>
            <p:ph sz="half" idx="2"/>
          </p:nvPr>
        </p:nvSpPr>
        <p:spPr>
          <a:xfrm>
            <a:off x="2592964" y="1200151"/>
            <a:ext cx="60938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6" name="Picture 5"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69007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AU"/>
              <a:t>Click to edit Master 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640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 y="1"/>
            <a:ext cx="9144000" cy="5143500"/>
          </a:xfrm>
          <a:prstGeom prst="rect">
            <a:avLst/>
          </a:prstGeom>
        </p:spPr>
        <p:txBody>
          <a:bodyPr wrap="square" lIns="0" rIns="0" anchor="t"/>
          <a:lstStyle>
            <a:lvl1pPr marL="0" indent="0">
              <a:buNone/>
              <a:defRPr sz="3200">
                <a:latin typeface="Nunito Sans" charset="0"/>
                <a:ea typeface="Nunito Sans" charset="0"/>
                <a:cs typeface="Nunito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pic>
        <p:nvPicPr>
          <p:cNvPr id="2" name="Picture 1" descr="Scouts_VIC_Master_Vert_FullCol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4" y="4003843"/>
            <a:ext cx="933167" cy="1139658"/>
          </a:xfrm>
          <a:prstGeom prst="rect">
            <a:avLst/>
          </a:prstGeom>
        </p:spPr>
      </p:pic>
    </p:spTree>
    <p:extLst>
      <p:ext uri="{BB962C8B-B14F-4D97-AF65-F5344CB8AC3E}">
        <p14:creationId xmlns:p14="http://schemas.microsoft.com/office/powerpoint/2010/main" val="218413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36241-6CB4-A1EA-AD90-C0744F0E4B67}"/>
              </a:ext>
            </a:extLst>
          </p:cNvPr>
          <p:cNvSpPr>
            <a:spLocks noGrp="1"/>
          </p:cNvSpPr>
          <p:nvPr>
            <p:ph type="dt" sz="half" idx="10"/>
          </p:nvPr>
        </p:nvSpPr>
        <p:spPr/>
        <p:txBody>
          <a:bodyPr/>
          <a:lstStyle/>
          <a:p>
            <a:fld id="{45FB0491-86FA-41C3-B475-169CC588DFF0}" type="datetimeFigureOut">
              <a:rPr lang="en-AU" smtClean="0"/>
              <a:t>31/01/2025</a:t>
            </a:fld>
            <a:endParaRPr lang="en-AU"/>
          </a:p>
        </p:txBody>
      </p:sp>
      <p:sp>
        <p:nvSpPr>
          <p:cNvPr id="3" name="Footer Placeholder 2">
            <a:extLst>
              <a:ext uri="{FF2B5EF4-FFF2-40B4-BE49-F238E27FC236}">
                <a16:creationId xmlns:a16="http://schemas.microsoft.com/office/drawing/2014/main" id="{E1EB96FC-42BB-02C2-68CF-8C9A1E7D51A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D3A7F83-36FF-CD76-39E2-78755B4F64E0}"/>
              </a:ext>
            </a:extLst>
          </p:cNvPr>
          <p:cNvSpPr>
            <a:spLocks noGrp="1"/>
          </p:cNvSpPr>
          <p:nvPr>
            <p:ph type="sldNum" sz="quarter" idx="12"/>
          </p:nvPr>
        </p:nvSpPr>
        <p:spPr/>
        <p:txBody>
          <a:bodyPr/>
          <a:lstStyle/>
          <a:p>
            <a:fld id="{886DF7A4-5843-4346-9F40-B99C2B9248F1}" type="slidenum">
              <a:rPr lang="en-AU" smtClean="0"/>
              <a:t>‹#›</a:t>
            </a:fld>
            <a:endParaRPr lang="en-AU"/>
          </a:p>
        </p:txBody>
      </p:sp>
    </p:spTree>
    <p:extLst>
      <p:ext uri="{BB962C8B-B14F-4D97-AF65-F5344CB8AC3E}">
        <p14:creationId xmlns:p14="http://schemas.microsoft.com/office/powerpoint/2010/main" val="257163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19513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4" r:id="rId6"/>
    <p:sldLayoutId id="2147483655" r:id="rId7"/>
    <p:sldLayoutId id="2147483659" r:id="rId8"/>
  </p:sldLayoutIdLst>
  <p:txStyles>
    <p:titleStyle>
      <a:lvl1pPr algn="l" defTabSz="457200" rtl="0" eaLnBrk="1" latinLnBrk="0" hangingPunct="1">
        <a:spcBef>
          <a:spcPct val="0"/>
        </a:spcBef>
        <a:buNone/>
        <a:defRPr sz="4000" b="0" i="0" kern="1200">
          <a:solidFill>
            <a:srgbClr val="FFFFFF"/>
          </a:solidFill>
          <a:latin typeface="Nunito Sans Black"/>
          <a:ea typeface="+mj-ea"/>
          <a:cs typeface="Nunito Sans Black"/>
        </a:defRPr>
      </a:lvl1pPr>
    </p:titleStyle>
    <p:bodyStyle>
      <a:lvl1pPr marL="342900" indent="-342900" algn="l" defTabSz="457200" rtl="0" eaLnBrk="1" latinLnBrk="0" hangingPunct="1">
        <a:spcBef>
          <a:spcPct val="20000"/>
        </a:spcBef>
        <a:buFont typeface="Arial"/>
        <a:buChar char="•"/>
        <a:defRPr sz="2800" b="0" i="0" kern="1200">
          <a:solidFill>
            <a:srgbClr val="FFFFFF"/>
          </a:solidFill>
          <a:latin typeface="Nunito Sans Light"/>
          <a:ea typeface="+mn-ea"/>
          <a:cs typeface="Nunito Sans Light"/>
        </a:defRPr>
      </a:lvl1pPr>
      <a:lvl2pPr marL="742950" indent="-285750" algn="l" defTabSz="457200" rtl="0" eaLnBrk="1" latinLnBrk="0" hangingPunct="1">
        <a:spcBef>
          <a:spcPct val="20000"/>
        </a:spcBef>
        <a:buFont typeface="Arial"/>
        <a:buChar char="–"/>
        <a:defRPr sz="2400" b="0" i="0" kern="1200">
          <a:solidFill>
            <a:srgbClr val="FFFFFF"/>
          </a:solidFill>
          <a:latin typeface="Nunito Sans Light"/>
          <a:ea typeface="+mn-ea"/>
          <a:cs typeface="Nunito Sans Light"/>
        </a:defRPr>
      </a:lvl2pPr>
      <a:lvl3pPr marL="1143000" indent="-228600" algn="l" defTabSz="457200" rtl="0" eaLnBrk="1" latinLnBrk="0" hangingPunct="1">
        <a:spcBef>
          <a:spcPct val="20000"/>
        </a:spcBef>
        <a:buFont typeface="Arial"/>
        <a:buChar char="•"/>
        <a:defRPr sz="2000" b="0" i="0" kern="1200">
          <a:solidFill>
            <a:srgbClr val="FFFFFF"/>
          </a:solidFill>
          <a:latin typeface="Nunito Sans Light"/>
          <a:ea typeface="+mn-ea"/>
          <a:cs typeface="Nunito Sans Light"/>
        </a:defRPr>
      </a:lvl3pPr>
      <a:lvl4pPr marL="16002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4pPr>
      <a:lvl5pPr marL="20574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tm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tm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0909-5DC9-A178-71C8-344F33C12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FF062-CC90-3FF7-3BEA-21143CE40820}"/>
              </a:ext>
            </a:extLst>
          </p:cNvPr>
          <p:cNvSpPr>
            <a:spLocks noGrp="1"/>
          </p:cNvSpPr>
          <p:nvPr>
            <p:ph type="ctrTitle"/>
          </p:nvPr>
        </p:nvSpPr>
        <p:spPr>
          <a:xfrm>
            <a:off x="685800" y="2020490"/>
            <a:ext cx="7772400" cy="1102519"/>
          </a:xfrm>
        </p:spPr>
        <p:txBody>
          <a:bodyPr>
            <a:normAutofit/>
          </a:bodyPr>
          <a:lstStyle/>
          <a:p>
            <a:pPr algn="ctr"/>
            <a:r>
              <a:rPr lang="en-AU" sz="4900" dirty="0"/>
              <a:t>Program</a:t>
            </a:r>
            <a:endParaRPr lang="en-US" sz="4900" dirty="0"/>
          </a:p>
        </p:txBody>
      </p:sp>
      <p:sp>
        <p:nvSpPr>
          <p:cNvPr id="5" name="Subtitle 4">
            <a:extLst>
              <a:ext uri="{FF2B5EF4-FFF2-40B4-BE49-F238E27FC236}">
                <a16:creationId xmlns:a16="http://schemas.microsoft.com/office/drawing/2014/main" id="{100CF966-9D9F-14EF-FF69-D674E28E8602}"/>
              </a:ext>
            </a:extLst>
          </p:cNvPr>
          <p:cNvSpPr>
            <a:spLocks noGrp="1"/>
          </p:cNvSpPr>
          <p:nvPr>
            <p:ph type="subTitle" idx="1"/>
          </p:nvPr>
        </p:nvSpPr>
        <p:spPr>
          <a:xfrm>
            <a:off x="1371600" y="3152692"/>
            <a:ext cx="6400800" cy="1314450"/>
          </a:xfrm>
        </p:spPr>
        <p:txBody>
          <a:bodyPr>
            <a:normAutofit/>
          </a:bodyPr>
          <a:lstStyle/>
          <a:p>
            <a:r>
              <a:rPr lang="en-US" sz="3500" dirty="0">
                <a:latin typeface="Nunito Sans" pitchFamily="2" charset="0"/>
              </a:rPr>
              <a:t>Matty McKernan</a:t>
            </a:r>
          </a:p>
          <a:p>
            <a:r>
              <a:rPr lang="en-US" dirty="0"/>
              <a:t>Assistant Chief Commissioner</a:t>
            </a:r>
          </a:p>
        </p:txBody>
      </p:sp>
    </p:spTree>
    <p:extLst>
      <p:ext uri="{BB962C8B-B14F-4D97-AF65-F5344CB8AC3E}">
        <p14:creationId xmlns:p14="http://schemas.microsoft.com/office/powerpoint/2010/main" val="83233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B88B-30F1-1823-AC93-6617B65C0801}"/>
              </a:ext>
            </a:extLst>
          </p:cNvPr>
          <p:cNvSpPr>
            <a:spLocks noGrp="1"/>
          </p:cNvSpPr>
          <p:nvPr>
            <p:ph type="title"/>
          </p:nvPr>
        </p:nvSpPr>
        <p:spPr/>
        <p:txBody>
          <a:bodyPr>
            <a:normAutofit/>
          </a:bodyPr>
          <a:lstStyle/>
          <a:p>
            <a:r>
              <a:rPr lang="en-AU" sz="3400" dirty="0"/>
              <a:t>Supporting Quality Scouting!</a:t>
            </a:r>
          </a:p>
        </p:txBody>
      </p:sp>
      <p:pic>
        <p:nvPicPr>
          <p:cNvPr id="4" name="Picture 3" descr="A yellow and white logo&#10;&#10;Description automatically generated">
            <a:extLst>
              <a:ext uri="{FF2B5EF4-FFF2-40B4-BE49-F238E27FC236}">
                <a16:creationId xmlns:a16="http://schemas.microsoft.com/office/drawing/2014/main" id="{D9DC9D06-42B3-B5A3-6EEB-7E520F31E2D8}"/>
              </a:ext>
            </a:extLst>
          </p:cNvPr>
          <p:cNvPicPr>
            <a:picLocks noChangeAspect="1"/>
          </p:cNvPicPr>
          <p:nvPr/>
        </p:nvPicPr>
        <p:blipFill>
          <a:blip r:embed="rId3"/>
          <a:stretch>
            <a:fillRect/>
          </a:stretch>
        </p:blipFill>
        <p:spPr>
          <a:xfrm>
            <a:off x="4902534" y="2738204"/>
            <a:ext cx="1900468" cy="1161396"/>
          </a:xfrm>
          <a:prstGeom prst="rect">
            <a:avLst/>
          </a:prstGeom>
        </p:spPr>
      </p:pic>
      <p:sp>
        <p:nvSpPr>
          <p:cNvPr id="5" name="TextBox 4">
            <a:extLst>
              <a:ext uri="{FF2B5EF4-FFF2-40B4-BE49-F238E27FC236}">
                <a16:creationId xmlns:a16="http://schemas.microsoft.com/office/drawing/2014/main" id="{7F83F682-3126-F8AB-7C4A-3DADB6DB5EF1}"/>
              </a:ext>
            </a:extLst>
          </p:cNvPr>
          <p:cNvSpPr txBox="1"/>
          <p:nvPr/>
        </p:nvSpPr>
        <p:spPr>
          <a:xfrm>
            <a:off x="7291854" y="1452391"/>
            <a:ext cx="931114"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6600" b="0" i="1" u="none" strike="noStrike" kern="1200" cap="none" spc="0" normalizeH="0" baseline="0" noProof="0" dirty="0">
                <a:ln>
                  <a:noFill/>
                </a:ln>
                <a:solidFill>
                  <a:prstClr val="white"/>
                </a:solidFill>
                <a:effectLst/>
                <a:uLnTx/>
                <a:uFillTx/>
                <a:latin typeface="Calibri"/>
                <a:ea typeface="+mn-ea"/>
                <a:cs typeface="+mn-cs"/>
              </a:rPr>
              <a:t>”</a:t>
            </a:r>
          </a:p>
        </p:txBody>
      </p:sp>
      <p:pic>
        <p:nvPicPr>
          <p:cNvPr id="6" name="Picture 4" descr="Pennant Icons - Free SVG &amp; PNG Pennant Images - Noun Project">
            <a:extLst>
              <a:ext uri="{FF2B5EF4-FFF2-40B4-BE49-F238E27FC236}">
                <a16:creationId xmlns:a16="http://schemas.microsoft.com/office/drawing/2014/main" id="{9CEB3E88-2FD3-6F62-C6E9-16D8E89DF649}"/>
              </a:ext>
            </a:extLst>
          </p:cNvPr>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t="27143" b="27755"/>
          <a:stretch/>
        </p:blipFill>
        <p:spPr bwMode="auto">
          <a:xfrm rot="5400000">
            <a:off x="685031" y="2863135"/>
            <a:ext cx="2440972" cy="11009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F553FB3-2041-2101-95C8-3AA5902B3570}"/>
              </a:ext>
            </a:extLst>
          </p:cNvPr>
          <p:cNvSpPr txBox="1">
            <a:spLocks/>
          </p:cNvSpPr>
          <p:nvPr/>
        </p:nvSpPr>
        <p:spPr>
          <a:xfrm>
            <a:off x="221020" y="1576027"/>
            <a:ext cx="3638027"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rgbClr val="FFFFFF"/>
                </a:solidFill>
                <a:latin typeface="Nunito Sans Black"/>
                <a:ea typeface="+mj-ea"/>
                <a:cs typeface="Nunito Sans Black"/>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Nunito Sans Bold" pitchFamily="2" charset="0"/>
              </a:rPr>
              <a:t>Quality Scouting </a:t>
            </a:r>
            <a:r>
              <a:rPr kumimoji="0" lang="en-AU" sz="2000" b="0" i="0" strike="noStrike" kern="1200" cap="none" spc="0" normalizeH="0" baseline="0" noProof="0" dirty="0">
                <a:ln>
                  <a:noFill/>
                </a:ln>
                <a:solidFill>
                  <a:srgbClr val="FFFFFF"/>
                </a:solidFill>
                <a:effectLst/>
                <a:uLnTx/>
                <a:uFillTx/>
                <a:latin typeface="Nunito Sans Black"/>
                <a:ea typeface="+mj-ea"/>
              </a:rPr>
              <a:t>Challenge</a:t>
            </a:r>
          </a:p>
        </p:txBody>
      </p:sp>
      <p:sp>
        <p:nvSpPr>
          <p:cNvPr id="9" name="Title 1">
            <a:extLst>
              <a:ext uri="{FF2B5EF4-FFF2-40B4-BE49-F238E27FC236}">
                <a16:creationId xmlns:a16="http://schemas.microsoft.com/office/drawing/2014/main" id="{33F3733D-0CDF-7F7B-35C9-8DC3783FE4FF}"/>
              </a:ext>
            </a:extLst>
          </p:cNvPr>
          <p:cNvSpPr txBox="1">
            <a:spLocks/>
          </p:cNvSpPr>
          <p:nvPr/>
        </p:nvSpPr>
        <p:spPr>
          <a:xfrm>
            <a:off x="4312011" y="1579594"/>
            <a:ext cx="3081515"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rgbClr val="FFFFFF"/>
                </a:solidFill>
                <a:latin typeface="Nunito Sans Black"/>
                <a:ea typeface="+mj-ea"/>
                <a:cs typeface="Nunito Sans Black"/>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Nunito Sans Bold" pitchFamily="2" charset="0"/>
              </a:rPr>
              <a:t>Quality Scouting </a:t>
            </a:r>
            <a:r>
              <a:rPr kumimoji="0" lang="en-AU" sz="2000" b="0" i="0" strike="noStrike" kern="1200" cap="none" spc="0" normalizeH="0" baseline="0" noProof="0" dirty="0">
                <a:ln>
                  <a:noFill/>
                </a:ln>
                <a:solidFill>
                  <a:srgbClr val="FFFFFF"/>
                </a:solidFill>
                <a:effectLst/>
                <a:uLnTx/>
                <a:uFillTx/>
                <a:latin typeface="Nunito Sans Black"/>
                <a:ea typeface="+mj-ea"/>
              </a:rPr>
              <a:t>Award</a:t>
            </a:r>
          </a:p>
        </p:txBody>
      </p:sp>
      <p:sp>
        <p:nvSpPr>
          <p:cNvPr id="10" name="Arrow: Right 9">
            <a:extLst>
              <a:ext uri="{FF2B5EF4-FFF2-40B4-BE49-F238E27FC236}">
                <a16:creationId xmlns:a16="http://schemas.microsoft.com/office/drawing/2014/main" id="{3B0E2A5F-6A23-F44B-9633-DE6423EEACDB}"/>
              </a:ext>
            </a:extLst>
          </p:cNvPr>
          <p:cNvSpPr/>
          <p:nvPr/>
        </p:nvSpPr>
        <p:spPr>
          <a:xfrm>
            <a:off x="3590014" y="3013487"/>
            <a:ext cx="718457" cy="689429"/>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665B462-EB2B-A64A-FFEE-223BB3D3CCDE}"/>
              </a:ext>
            </a:extLst>
          </p:cNvPr>
          <p:cNvSpPr txBox="1"/>
          <p:nvPr/>
        </p:nvSpPr>
        <p:spPr>
          <a:xfrm>
            <a:off x="355601" y="1358227"/>
            <a:ext cx="22324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u="none" strike="noStrike" kern="1200" cap="none" spc="0" normalizeH="0" baseline="0" noProof="0" dirty="0">
                <a:ln>
                  <a:noFill/>
                </a:ln>
                <a:solidFill>
                  <a:prstClr val="white"/>
                </a:solidFill>
                <a:effectLst/>
                <a:uLnTx/>
                <a:uFillTx/>
                <a:latin typeface="Nunito Sans" pitchFamily="2" charset="0"/>
              </a:rPr>
              <a:t>If you take the…</a:t>
            </a:r>
          </a:p>
        </p:txBody>
      </p:sp>
      <p:sp>
        <p:nvSpPr>
          <p:cNvPr id="12" name="TextBox 11">
            <a:extLst>
              <a:ext uri="{FF2B5EF4-FFF2-40B4-BE49-F238E27FC236}">
                <a16:creationId xmlns:a16="http://schemas.microsoft.com/office/drawing/2014/main" id="{4FF9BFF5-AEDB-A367-C8B6-832A1E7CCBCC}"/>
              </a:ext>
            </a:extLst>
          </p:cNvPr>
          <p:cNvSpPr txBox="1"/>
          <p:nvPr/>
        </p:nvSpPr>
        <p:spPr>
          <a:xfrm>
            <a:off x="-93001" y="990066"/>
            <a:ext cx="31242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6600" b="0" i="1" u="none" strike="noStrike" kern="1200" cap="none" spc="0" normalizeH="0" baseline="0" noProof="0" dirty="0">
                <a:ln>
                  <a:noFill/>
                </a:ln>
                <a:solidFill>
                  <a:prstClr val="white"/>
                </a:solidFill>
                <a:effectLst/>
                <a:uLnTx/>
                <a:uFillTx/>
                <a:latin typeface="Calibri"/>
                <a:ea typeface="+mn-ea"/>
                <a:cs typeface="+mn-cs"/>
              </a:rPr>
              <a:t>“</a:t>
            </a:r>
          </a:p>
        </p:txBody>
      </p:sp>
      <p:sp>
        <p:nvSpPr>
          <p:cNvPr id="13" name="TextBox 12">
            <a:extLst>
              <a:ext uri="{FF2B5EF4-FFF2-40B4-BE49-F238E27FC236}">
                <a16:creationId xmlns:a16="http://schemas.microsoft.com/office/drawing/2014/main" id="{3BE620D6-3AC4-0EB0-0EF2-9F92E9E49134}"/>
              </a:ext>
            </a:extLst>
          </p:cNvPr>
          <p:cNvSpPr txBox="1"/>
          <p:nvPr/>
        </p:nvSpPr>
        <p:spPr>
          <a:xfrm>
            <a:off x="498727" y="4578749"/>
            <a:ext cx="309292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0" u="none" strike="noStrike" kern="1200" cap="none" spc="0" normalizeH="0" baseline="0" noProof="0" dirty="0">
                <a:ln>
                  <a:noFill/>
                </a:ln>
                <a:solidFill>
                  <a:prstClr val="white"/>
                </a:solidFill>
                <a:effectLst/>
                <a:uLnTx/>
                <a:uFillTx/>
                <a:latin typeface="Nunito Sans" pitchFamily="2" charset="0"/>
              </a:rPr>
              <a:t>for great Unit program delivery</a:t>
            </a:r>
          </a:p>
        </p:txBody>
      </p:sp>
      <p:sp>
        <p:nvSpPr>
          <p:cNvPr id="14" name="TextBox 13">
            <a:extLst>
              <a:ext uri="{FF2B5EF4-FFF2-40B4-BE49-F238E27FC236}">
                <a16:creationId xmlns:a16="http://schemas.microsoft.com/office/drawing/2014/main" id="{C7FCECA7-9F8C-78A3-B5B8-8FA5B3658212}"/>
              </a:ext>
            </a:extLst>
          </p:cNvPr>
          <p:cNvSpPr txBox="1"/>
          <p:nvPr/>
        </p:nvSpPr>
        <p:spPr>
          <a:xfrm>
            <a:off x="4272614" y="4565846"/>
            <a:ext cx="335462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0" u="none" strike="noStrike" kern="1200" cap="none" spc="0" normalizeH="0" baseline="0" noProof="0" dirty="0">
                <a:ln>
                  <a:noFill/>
                </a:ln>
                <a:solidFill>
                  <a:prstClr val="white"/>
                </a:solidFill>
                <a:effectLst/>
                <a:uLnTx/>
                <a:uFillTx/>
                <a:latin typeface="Nunito Sans" pitchFamily="2" charset="0"/>
              </a:rPr>
              <a:t>for retaining members in Scouting</a:t>
            </a:r>
          </a:p>
        </p:txBody>
      </p:sp>
      <p:pic>
        <p:nvPicPr>
          <p:cNvPr id="17" name="Content Placeholder 4" descr="A yellow and white background with a letter and a flower&#10;&#10;Description automatically generated">
            <a:extLst>
              <a:ext uri="{FF2B5EF4-FFF2-40B4-BE49-F238E27FC236}">
                <a16:creationId xmlns:a16="http://schemas.microsoft.com/office/drawing/2014/main" id="{B1332E8F-D2BD-974B-1D29-4D2F50ED7E82}"/>
              </a:ext>
            </a:extLst>
          </p:cNvPr>
          <p:cNvPicPr>
            <a:picLocks noChangeAspect="1"/>
          </p:cNvPicPr>
          <p:nvPr/>
        </p:nvPicPr>
        <p:blipFill>
          <a:blip r:embed="rId5"/>
          <a:stretch>
            <a:fillRect/>
          </a:stretch>
        </p:blipFill>
        <p:spPr>
          <a:xfrm>
            <a:off x="1644613" y="2710064"/>
            <a:ext cx="521808" cy="318800"/>
          </a:xfrm>
          <a:prstGeom prst="rect">
            <a:avLst/>
          </a:prstGeom>
        </p:spPr>
      </p:pic>
    </p:spTree>
    <p:extLst>
      <p:ext uri="{BB962C8B-B14F-4D97-AF65-F5344CB8AC3E}">
        <p14:creationId xmlns:p14="http://schemas.microsoft.com/office/powerpoint/2010/main" val="191743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white logo&#10;&#10;Description automatically generated">
            <a:extLst>
              <a:ext uri="{FF2B5EF4-FFF2-40B4-BE49-F238E27FC236}">
                <a16:creationId xmlns:a16="http://schemas.microsoft.com/office/drawing/2014/main" id="{B79F8BE0-913C-8D4D-3EC1-8B1C9A5FDBF1}"/>
              </a:ext>
            </a:extLst>
          </p:cNvPr>
          <p:cNvPicPr>
            <a:picLocks noChangeAspect="1"/>
          </p:cNvPicPr>
          <p:nvPr/>
        </p:nvPicPr>
        <p:blipFill>
          <a:blip r:embed="rId3"/>
          <a:stretch>
            <a:fillRect/>
          </a:stretch>
        </p:blipFill>
        <p:spPr>
          <a:xfrm>
            <a:off x="5062952" y="2033371"/>
            <a:ext cx="1900468" cy="1161396"/>
          </a:xfrm>
          <a:prstGeom prst="rect">
            <a:avLst/>
          </a:prstGeom>
        </p:spPr>
      </p:pic>
      <p:pic>
        <p:nvPicPr>
          <p:cNvPr id="5" name="Picture 4" descr="Pennant Icons - Free SVG &amp; PNG Pennant Images - Noun Project">
            <a:extLst>
              <a:ext uri="{FF2B5EF4-FFF2-40B4-BE49-F238E27FC236}">
                <a16:creationId xmlns:a16="http://schemas.microsoft.com/office/drawing/2014/main" id="{96B0E0E5-9594-7EBB-0BA9-AF9F6C3B6FD2}"/>
              </a:ext>
            </a:extLst>
          </p:cNvPr>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t="27143" b="27755"/>
          <a:stretch/>
        </p:blipFill>
        <p:spPr bwMode="auto">
          <a:xfrm rot="5400000">
            <a:off x="811491" y="2063605"/>
            <a:ext cx="2440972" cy="110092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descr="A yellow and white background with a letter and a flower&#10;&#10;Description automatically generated">
            <a:extLst>
              <a:ext uri="{FF2B5EF4-FFF2-40B4-BE49-F238E27FC236}">
                <a16:creationId xmlns:a16="http://schemas.microsoft.com/office/drawing/2014/main" id="{9323CBF3-1222-B909-8F04-0EB37D6F1711}"/>
              </a:ext>
            </a:extLst>
          </p:cNvPr>
          <p:cNvPicPr>
            <a:picLocks noGrp="1" noChangeAspect="1"/>
          </p:cNvPicPr>
          <p:nvPr>
            <p:ph sz="half" idx="1"/>
          </p:nvPr>
        </p:nvPicPr>
        <p:blipFill>
          <a:blip r:embed="rId5"/>
          <a:stretch>
            <a:fillRect/>
          </a:stretch>
        </p:blipFill>
        <p:spPr>
          <a:xfrm>
            <a:off x="1771073" y="1910534"/>
            <a:ext cx="521808" cy="318800"/>
          </a:xfrm>
        </p:spPr>
      </p:pic>
      <p:sp>
        <p:nvSpPr>
          <p:cNvPr id="7" name="Title 1">
            <a:extLst>
              <a:ext uri="{FF2B5EF4-FFF2-40B4-BE49-F238E27FC236}">
                <a16:creationId xmlns:a16="http://schemas.microsoft.com/office/drawing/2014/main" id="{6F7D6922-37D6-652D-6814-438C0F894C61}"/>
              </a:ext>
            </a:extLst>
          </p:cNvPr>
          <p:cNvSpPr txBox="1">
            <a:spLocks/>
          </p:cNvSpPr>
          <p:nvPr/>
        </p:nvSpPr>
        <p:spPr>
          <a:xfrm>
            <a:off x="-355621" y="188795"/>
            <a:ext cx="47752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rgbClr val="FFFFFF"/>
                </a:solidFill>
                <a:latin typeface="Nunito Sans Black"/>
                <a:ea typeface="+mj-ea"/>
                <a:cs typeface="Nunito Sans Black"/>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Nunito Sans Black"/>
                <a:ea typeface="+mj-ea"/>
              </a:rPr>
              <a:t>Quality Scouting Challenge</a:t>
            </a:r>
          </a:p>
        </p:txBody>
      </p:sp>
      <p:sp>
        <p:nvSpPr>
          <p:cNvPr id="8" name="Title 1">
            <a:extLst>
              <a:ext uri="{FF2B5EF4-FFF2-40B4-BE49-F238E27FC236}">
                <a16:creationId xmlns:a16="http://schemas.microsoft.com/office/drawing/2014/main" id="{23C8A467-79DF-2E62-C717-24B31B7CF61B}"/>
              </a:ext>
            </a:extLst>
          </p:cNvPr>
          <p:cNvSpPr txBox="1">
            <a:spLocks/>
          </p:cNvSpPr>
          <p:nvPr/>
        </p:nvSpPr>
        <p:spPr>
          <a:xfrm>
            <a:off x="4419579" y="192362"/>
            <a:ext cx="3187214"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rgbClr val="FFFFFF"/>
                </a:solidFill>
                <a:latin typeface="Nunito Sans Black"/>
                <a:ea typeface="+mj-ea"/>
                <a:cs typeface="Nunito Sans Black"/>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Nunito Sans Black"/>
                <a:ea typeface="+mj-ea"/>
              </a:rPr>
              <a:t>Quality Scouting Award</a:t>
            </a:r>
          </a:p>
        </p:txBody>
      </p:sp>
      <p:sp>
        <p:nvSpPr>
          <p:cNvPr id="9" name="Arrow: Right 8">
            <a:extLst>
              <a:ext uri="{FF2B5EF4-FFF2-40B4-BE49-F238E27FC236}">
                <a16:creationId xmlns:a16="http://schemas.microsoft.com/office/drawing/2014/main" id="{AF6B99A4-DA78-E35E-E6BE-DE4E06C64AFF}"/>
              </a:ext>
            </a:extLst>
          </p:cNvPr>
          <p:cNvSpPr/>
          <p:nvPr/>
        </p:nvSpPr>
        <p:spPr>
          <a:xfrm>
            <a:off x="3463468" y="2271937"/>
            <a:ext cx="718457" cy="689429"/>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80A68ED-80EA-D494-73EC-65B87C005C67}"/>
              </a:ext>
            </a:extLst>
          </p:cNvPr>
          <p:cNvSpPr txBox="1"/>
          <p:nvPr/>
        </p:nvSpPr>
        <p:spPr>
          <a:xfrm>
            <a:off x="500627" y="3869870"/>
            <a:ext cx="306270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1" strike="noStrike" kern="1200" cap="none" spc="0" normalizeH="0" baseline="0" noProof="0" dirty="0">
                <a:ln>
                  <a:noFill/>
                </a:ln>
                <a:solidFill>
                  <a:prstClr val="white"/>
                </a:solidFill>
                <a:effectLst/>
                <a:uLnTx/>
                <a:uFillTx/>
                <a:latin typeface="Nunito Sans" pitchFamily="2" charset="0"/>
                <a:ea typeface="+mn-ea"/>
                <a:cs typeface="+mn-cs"/>
              </a:rPr>
              <a:t>Recognises great Unit program delivery (that will drive retention)</a:t>
            </a:r>
          </a:p>
        </p:txBody>
      </p:sp>
      <p:sp>
        <p:nvSpPr>
          <p:cNvPr id="11" name="TextBox 10">
            <a:extLst>
              <a:ext uri="{FF2B5EF4-FFF2-40B4-BE49-F238E27FC236}">
                <a16:creationId xmlns:a16="http://schemas.microsoft.com/office/drawing/2014/main" id="{60FADB90-9FE7-D225-91A4-5E00D42A836C}"/>
              </a:ext>
            </a:extLst>
          </p:cNvPr>
          <p:cNvSpPr txBox="1"/>
          <p:nvPr/>
        </p:nvSpPr>
        <p:spPr>
          <a:xfrm>
            <a:off x="4898760" y="3870628"/>
            <a:ext cx="222885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u="none" strike="noStrike" kern="1200" cap="none" spc="0" normalizeH="0" baseline="0" noProof="0" dirty="0">
                <a:ln>
                  <a:noFill/>
                </a:ln>
                <a:solidFill>
                  <a:prstClr val="white"/>
                </a:solidFill>
                <a:effectLst/>
                <a:uLnTx/>
                <a:uFillTx/>
                <a:latin typeface="Nunito Sans" pitchFamily="2" charset="0"/>
                <a:ea typeface="+mn-ea"/>
                <a:cs typeface="+mn-cs"/>
              </a:rPr>
              <a:t>Recognises </a:t>
            </a:r>
            <a:r>
              <a:rPr kumimoji="0" lang="en-AU" sz="1600" b="1" strike="noStrike" kern="1200" cap="none" spc="0" normalizeH="0" baseline="0" noProof="0" dirty="0">
                <a:ln>
                  <a:noFill/>
                </a:ln>
                <a:solidFill>
                  <a:prstClr val="white"/>
                </a:solidFill>
                <a:effectLst/>
                <a:uLnTx/>
                <a:uFillTx/>
                <a:latin typeface="Nunito Sans" pitchFamily="2" charset="0"/>
                <a:ea typeface="+mn-ea"/>
                <a:cs typeface="+mn-cs"/>
              </a:rPr>
              <a:t>retention</a:t>
            </a:r>
          </a:p>
        </p:txBody>
      </p:sp>
      <p:sp>
        <p:nvSpPr>
          <p:cNvPr id="12" name="TextBox 11">
            <a:extLst>
              <a:ext uri="{FF2B5EF4-FFF2-40B4-BE49-F238E27FC236}">
                <a16:creationId xmlns:a16="http://schemas.microsoft.com/office/drawing/2014/main" id="{E5121229-1571-0A6A-7E74-1370772F2B6C}"/>
              </a:ext>
            </a:extLst>
          </p:cNvPr>
          <p:cNvSpPr txBox="1"/>
          <p:nvPr/>
        </p:nvSpPr>
        <p:spPr>
          <a:xfrm>
            <a:off x="4419579" y="839456"/>
            <a:ext cx="318721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Nunito Sans" pitchFamily="2" charset="0"/>
                <a:ea typeface="+mn-ea"/>
                <a:cs typeface="+mn-cs"/>
              </a:rPr>
              <a:t>Retain 70% of Unit members within Scouting from one census to the next</a:t>
            </a:r>
          </a:p>
        </p:txBody>
      </p:sp>
      <p:sp>
        <p:nvSpPr>
          <p:cNvPr id="13" name="TextBox 12">
            <a:extLst>
              <a:ext uri="{FF2B5EF4-FFF2-40B4-BE49-F238E27FC236}">
                <a16:creationId xmlns:a16="http://schemas.microsoft.com/office/drawing/2014/main" id="{AD133188-4745-5538-F5B0-A730D35B77BD}"/>
              </a:ext>
            </a:extLst>
          </p:cNvPr>
          <p:cNvSpPr txBox="1"/>
          <p:nvPr/>
        </p:nvSpPr>
        <p:spPr>
          <a:xfrm>
            <a:off x="394143" y="848717"/>
            <a:ext cx="327567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Nunito Sans" pitchFamily="2" charset="0"/>
                <a:ea typeface="+mn-ea"/>
                <a:cs typeface="+mn-cs"/>
              </a:rPr>
              <a:t>Complete requirements for a diverse program with good Unit management</a:t>
            </a:r>
          </a:p>
        </p:txBody>
      </p:sp>
      <p:sp>
        <p:nvSpPr>
          <p:cNvPr id="14" name="TextBox 13">
            <a:extLst>
              <a:ext uri="{FF2B5EF4-FFF2-40B4-BE49-F238E27FC236}">
                <a16:creationId xmlns:a16="http://schemas.microsoft.com/office/drawing/2014/main" id="{988A3CA4-C58F-BAED-3928-BDE44AAAC9F8}"/>
              </a:ext>
            </a:extLst>
          </p:cNvPr>
          <p:cNvSpPr txBox="1"/>
          <p:nvPr/>
        </p:nvSpPr>
        <p:spPr>
          <a:xfrm>
            <a:off x="466239" y="4454730"/>
            <a:ext cx="313147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prstClr val="white"/>
                </a:solidFill>
                <a:effectLst/>
                <a:uLnTx/>
                <a:uFillTx/>
                <a:latin typeface="Nunito Sans" pitchFamily="2" charset="0"/>
                <a:ea typeface="+mn-ea"/>
                <a:cs typeface="+mn-cs"/>
              </a:rPr>
              <a:t>Launched at the start of the year (or end of the previous year), and awarded in Term 4</a:t>
            </a:r>
          </a:p>
        </p:txBody>
      </p:sp>
      <p:sp>
        <p:nvSpPr>
          <p:cNvPr id="15" name="TextBox 14">
            <a:extLst>
              <a:ext uri="{FF2B5EF4-FFF2-40B4-BE49-F238E27FC236}">
                <a16:creationId xmlns:a16="http://schemas.microsoft.com/office/drawing/2014/main" id="{38723B8F-AB51-0D15-C5A9-F178BE94F4AD}"/>
              </a:ext>
            </a:extLst>
          </p:cNvPr>
          <p:cNvSpPr txBox="1"/>
          <p:nvPr/>
        </p:nvSpPr>
        <p:spPr>
          <a:xfrm>
            <a:off x="4934154" y="4454730"/>
            <a:ext cx="215806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prstClr val="white"/>
                </a:solidFill>
                <a:effectLst/>
                <a:uLnTx/>
                <a:uFillTx/>
                <a:latin typeface="Nunito Sans" pitchFamily="2" charset="0"/>
                <a:ea typeface="+mn-ea"/>
                <a:cs typeface="+mn-cs"/>
              </a:rPr>
              <a:t>Awarded after census</a:t>
            </a:r>
          </a:p>
        </p:txBody>
      </p:sp>
    </p:spTree>
    <p:extLst>
      <p:ext uri="{BB962C8B-B14F-4D97-AF65-F5344CB8AC3E}">
        <p14:creationId xmlns:p14="http://schemas.microsoft.com/office/powerpoint/2010/main" val="167188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1C63-5F97-1E8C-8CC1-C8A572712C4D}"/>
              </a:ext>
            </a:extLst>
          </p:cNvPr>
          <p:cNvSpPr>
            <a:spLocks noGrp="1"/>
          </p:cNvSpPr>
          <p:nvPr>
            <p:ph type="title"/>
          </p:nvPr>
        </p:nvSpPr>
        <p:spPr>
          <a:xfrm>
            <a:off x="457200" y="362971"/>
            <a:ext cx="6245679" cy="857250"/>
          </a:xfrm>
        </p:spPr>
        <p:txBody>
          <a:bodyPr>
            <a:noAutofit/>
          </a:bodyPr>
          <a:lstStyle/>
          <a:p>
            <a:r>
              <a:rPr lang="en-AU" sz="3400" dirty="0"/>
              <a:t>Take the 2025 Quality Scouting Challenge!</a:t>
            </a:r>
          </a:p>
        </p:txBody>
      </p:sp>
      <p:sp>
        <p:nvSpPr>
          <p:cNvPr id="3" name="Content Placeholder 2">
            <a:extLst>
              <a:ext uri="{FF2B5EF4-FFF2-40B4-BE49-F238E27FC236}">
                <a16:creationId xmlns:a16="http://schemas.microsoft.com/office/drawing/2014/main" id="{198F92B5-D691-A7E2-8FE5-C1B17130F38C}"/>
              </a:ext>
            </a:extLst>
          </p:cNvPr>
          <p:cNvSpPr>
            <a:spLocks noGrp="1"/>
          </p:cNvSpPr>
          <p:nvPr>
            <p:ph sz="half" idx="1"/>
          </p:nvPr>
        </p:nvSpPr>
        <p:spPr>
          <a:xfrm>
            <a:off x="457200" y="1412422"/>
            <a:ext cx="6104585" cy="3394472"/>
          </a:xfrm>
        </p:spPr>
        <p:txBody>
          <a:bodyPr>
            <a:normAutofit fontScale="55000" lnSpcReduction="20000"/>
          </a:bodyPr>
          <a:lstStyle/>
          <a:p>
            <a:pPr marL="0" indent="0">
              <a:buNone/>
            </a:pPr>
            <a:r>
              <a:rPr lang="en-AU" dirty="0"/>
              <a:t>The Quality Scouting Challenge involves some simple requirements that Unit Councils can tick off for the Unit, that are tailored for each Section.</a:t>
            </a:r>
          </a:p>
          <a:p>
            <a:pPr marL="0" indent="0">
              <a:buNone/>
            </a:pPr>
            <a:endParaRPr lang="en-AU" dirty="0"/>
          </a:p>
          <a:p>
            <a:pPr marL="0" indent="0">
              <a:buNone/>
            </a:pPr>
            <a:r>
              <a:rPr lang="en-AU" dirty="0">
                <a:latin typeface="Nunito Sans Bold" pitchFamily="2" charset="0"/>
              </a:rPr>
              <a:t>Challenges relate to</a:t>
            </a:r>
          </a:p>
          <a:p>
            <a:pPr indent="-161925"/>
            <a:r>
              <a:rPr lang="en-US" dirty="0"/>
              <a:t>Unit Council gatherings</a:t>
            </a:r>
          </a:p>
          <a:p>
            <a:pPr indent="-161925"/>
            <a:r>
              <a:rPr lang="en-US" dirty="0"/>
              <a:t>Unit Code of Conduct</a:t>
            </a:r>
          </a:p>
          <a:p>
            <a:pPr indent="-161925"/>
            <a:r>
              <a:rPr lang="en-US" dirty="0"/>
              <a:t>Planning the program</a:t>
            </a:r>
          </a:p>
          <a:p>
            <a:pPr indent="-161925"/>
            <a:r>
              <a:rPr lang="en-US" dirty="0"/>
              <a:t>Communicating the program</a:t>
            </a:r>
          </a:p>
          <a:p>
            <a:pPr indent="-161925"/>
            <a:r>
              <a:rPr lang="en-US" dirty="0"/>
              <a:t>Unit weekend activities</a:t>
            </a:r>
          </a:p>
          <a:p>
            <a:pPr indent="-161925"/>
            <a:r>
              <a:rPr lang="en-US" dirty="0"/>
              <a:t>Activities outside the Hall</a:t>
            </a:r>
          </a:p>
          <a:p>
            <a:pPr indent="-161925"/>
            <a:r>
              <a:rPr lang="en-US" dirty="0"/>
              <a:t>Big adventures with other Units</a:t>
            </a:r>
          </a:p>
          <a:p>
            <a:pPr indent="-161925"/>
            <a:r>
              <a:rPr lang="en-US" dirty="0"/>
              <a:t>Working in Patrols</a:t>
            </a:r>
          </a:p>
          <a:p>
            <a:pPr indent="-161925"/>
            <a:r>
              <a:rPr lang="en-US" dirty="0"/>
              <a:t>Activities that support linking</a:t>
            </a:r>
          </a:p>
          <a:p>
            <a:pPr marL="0" indent="0">
              <a:buNone/>
            </a:pPr>
            <a:endParaRPr lang="en-US" dirty="0"/>
          </a:p>
          <a:p>
            <a:pPr marL="0" indent="0">
              <a:buNone/>
            </a:pPr>
            <a:r>
              <a:rPr lang="en-US" dirty="0"/>
              <a:t>Every Unit can achieve the Challenge!</a:t>
            </a:r>
          </a:p>
          <a:p>
            <a:pPr marL="0" indent="0">
              <a:buNone/>
            </a:pPr>
            <a:endParaRPr lang="en-US" dirty="0"/>
          </a:p>
          <a:p>
            <a:pPr marL="0" indent="0">
              <a:buNone/>
            </a:pPr>
            <a:r>
              <a:rPr lang="en-US" dirty="0"/>
              <a:t>The prize is…. 		</a:t>
            </a:r>
            <a:r>
              <a:rPr lang="en-US" sz="2400" dirty="0"/>
              <a:t>TBC</a:t>
            </a:r>
            <a:endParaRPr lang="en-US" dirty="0"/>
          </a:p>
        </p:txBody>
      </p:sp>
    </p:spTree>
    <p:extLst>
      <p:ext uri="{BB962C8B-B14F-4D97-AF65-F5344CB8AC3E}">
        <p14:creationId xmlns:p14="http://schemas.microsoft.com/office/powerpoint/2010/main" val="320718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y be an image of 4 people">
            <a:extLst>
              <a:ext uri="{FF2B5EF4-FFF2-40B4-BE49-F238E27FC236}">
                <a16:creationId xmlns:a16="http://schemas.microsoft.com/office/drawing/2014/main" id="{0E6E7F2F-9F2E-DBC7-2590-F239F40E8E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08" b="13542"/>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of a flower&#10;&#10;Description automatically generated">
            <a:extLst>
              <a:ext uri="{FF2B5EF4-FFF2-40B4-BE49-F238E27FC236}">
                <a16:creationId xmlns:a16="http://schemas.microsoft.com/office/drawing/2014/main" id="{F587FB58-F244-F300-58BF-6F5013735FEB}"/>
              </a:ext>
            </a:extLst>
          </p:cNvPr>
          <p:cNvPicPr>
            <a:picLocks noChangeAspect="1"/>
          </p:cNvPicPr>
          <p:nvPr/>
        </p:nvPicPr>
        <p:blipFill>
          <a:blip r:embed="rId4"/>
          <a:stretch>
            <a:fillRect/>
          </a:stretch>
        </p:blipFill>
        <p:spPr>
          <a:xfrm>
            <a:off x="7902220" y="22860"/>
            <a:ext cx="1241780" cy="1516380"/>
          </a:xfrm>
          <a:prstGeom prst="rect">
            <a:avLst/>
          </a:prstGeom>
        </p:spPr>
      </p:pic>
      <p:sp>
        <p:nvSpPr>
          <p:cNvPr id="2" name="Title 1">
            <a:extLst>
              <a:ext uri="{FF2B5EF4-FFF2-40B4-BE49-F238E27FC236}">
                <a16:creationId xmlns:a16="http://schemas.microsoft.com/office/drawing/2014/main" id="{0DC842A9-614A-080E-F24C-3311A3F78EB1}"/>
              </a:ext>
            </a:extLst>
          </p:cNvPr>
          <p:cNvSpPr txBox="1">
            <a:spLocks/>
          </p:cNvSpPr>
          <p:nvPr/>
        </p:nvSpPr>
        <p:spPr>
          <a:xfrm>
            <a:off x="2423160" y="4126230"/>
            <a:ext cx="6557554"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0" i="0" kern="1200">
                <a:solidFill>
                  <a:srgbClr val="FFFFFF"/>
                </a:solidFill>
                <a:latin typeface="Nunito Sans Black"/>
                <a:ea typeface="+mj-ea"/>
                <a:cs typeface="Nunito Sans Black"/>
              </a:defRPr>
            </a:lvl1pPr>
          </a:lstStyle>
          <a:p>
            <a:pPr algn="r"/>
            <a:r>
              <a:rPr lang="en-US" sz="2800" b="1" dirty="0"/>
              <a:t>Program change in 2025 and beyond</a:t>
            </a:r>
          </a:p>
          <a:p>
            <a:pPr algn="r"/>
            <a:r>
              <a:rPr lang="en-US" sz="2800" dirty="0">
                <a:latin typeface="Nunito Sans" pitchFamily="2" charset="0"/>
              </a:rPr>
              <a:t>Getting Victorian voices into the chat</a:t>
            </a:r>
          </a:p>
        </p:txBody>
      </p:sp>
    </p:spTree>
    <p:extLst>
      <p:ext uri="{BB962C8B-B14F-4D97-AF65-F5344CB8AC3E}">
        <p14:creationId xmlns:p14="http://schemas.microsoft.com/office/powerpoint/2010/main" val="315329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0E9C-30B7-D041-CE9D-87CC6E1A0C74}"/>
              </a:ext>
            </a:extLst>
          </p:cNvPr>
          <p:cNvSpPr>
            <a:spLocks noGrp="1"/>
          </p:cNvSpPr>
          <p:nvPr>
            <p:ph type="title"/>
          </p:nvPr>
        </p:nvSpPr>
        <p:spPr>
          <a:xfrm>
            <a:off x="457200" y="418250"/>
            <a:ext cx="6629400" cy="857250"/>
          </a:xfrm>
        </p:spPr>
        <p:txBody>
          <a:bodyPr>
            <a:noAutofit/>
          </a:bodyPr>
          <a:lstStyle/>
          <a:p>
            <a:r>
              <a:rPr lang="en-AU" sz="3400" dirty="0"/>
              <a:t>Nationally, we’re due to review the program!</a:t>
            </a:r>
          </a:p>
        </p:txBody>
      </p:sp>
      <p:sp>
        <p:nvSpPr>
          <p:cNvPr id="3" name="Content Placeholder 2">
            <a:extLst>
              <a:ext uri="{FF2B5EF4-FFF2-40B4-BE49-F238E27FC236}">
                <a16:creationId xmlns:a16="http://schemas.microsoft.com/office/drawing/2014/main" id="{69E4F24B-E833-A24C-B4E1-F0F9994C4992}"/>
              </a:ext>
            </a:extLst>
          </p:cNvPr>
          <p:cNvSpPr>
            <a:spLocks noGrp="1"/>
          </p:cNvSpPr>
          <p:nvPr>
            <p:ph sz="half" idx="1"/>
          </p:nvPr>
        </p:nvSpPr>
        <p:spPr>
          <a:xfrm>
            <a:off x="457200" y="1616530"/>
            <a:ext cx="6104585" cy="2890156"/>
          </a:xfrm>
        </p:spPr>
        <p:txBody>
          <a:bodyPr>
            <a:normAutofit fontScale="70000" lnSpcReduction="20000"/>
          </a:bodyPr>
          <a:lstStyle/>
          <a:p>
            <a:pPr marL="0" indent="0">
              <a:buNone/>
            </a:pPr>
            <a:r>
              <a:rPr lang="en-US" dirty="0"/>
              <a:t>National Scouting Organisations need to review their program regularly. We’re due!</a:t>
            </a:r>
          </a:p>
          <a:p>
            <a:pPr marL="0" indent="0">
              <a:buNone/>
            </a:pPr>
            <a:endParaRPr lang="en-US" dirty="0"/>
          </a:p>
          <a:p>
            <a:pPr marL="0" indent="0">
              <a:buNone/>
            </a:pPr>
            <a:r>
              <a:rPr lang="en-US" dirty="0"/>
              <a:t>The National Youth Program Team are identifying challenges and potential improvements to the program and its achievement pathways, as well as supporting resources </a:t>
            </a:r>
          </a:p>
          <a:p>
            <a:pPr marL="0" indent="0">
              <a:buNone/>
            </a:pPr>
            <a:endParaRPr lang="en-US" dirty="0"/>
          </a:p>
          <a:p>
            <a:pPr marL="0" indent="0">
              <a:buNone/>
            </a:pPr>
            <a:r>
              <a:rPr lang="en-US" dirty="0"/>
              <a:t>In Victoria, we will help deliver and promote any nation-wide consultation processes for youth and adults.</a:t>
            </a:r>
          </a:p>
          <a:p>
            <a:pPr marL="0" indent="0">
              <a:buNone/>
            </a:pPr>
            <a:endParaRPr lang="en-US" dirty="0"/>
          </a:p>
          <a:p>
            <a:pPr marL="0" indent="0">
              <a:buNone/>
            </a:pPr>
            <a:r>
              <a:rPr lang="en-US" dirty="0"/>
              <a:t>If we think there are gaps in engagement, we’ll consult Victorians to inform Scouts Victoria’s position. </a:t>
            </a:r>
          </a:p>
          <a:p>
            <a:pPr marL="0" indent="0">
              <a:buNone/>
            </a:pPr>
            <a:endParaRPr lang="en-US" dirty="0"/>
          </a:p>
          <a:p>
            <a:pPr marL="0" indent="0">
              <a:buNone/>
            </a:pPr>
            <a:endParaRPr lang="en-US" dirty="0"/>
          </a:p>
          <a:p>
            <a:endParaRPr lang="en-AU" dirty="0"/>
          </a:p>
        </p:txBody>
      </p:sp>
    </p:spTree>
    <p:extLst>
      <p:ext uri="{BB962C8B-B14F-4D97-AF65-F5344CB8AC3E}">
        <p14:creationId xmlns:p14="http://schemas.microsoft.com/office/powerpoint/2010/main" val="333934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5 people, beach, water and ocean">
            <a:extLst>
              <a:ext uri="{FF2B5EF4-FFF2-40B4-BE49-F238E27FC236}">
                <a16:creationId xmlns:a16="http://schemas.microsoft.com/office/drawing/2014/main" id="{235D0D76-05DD-46C6-CA49-F44F27A82C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16" b="22517"/>
          <a:stretch/>
        </p:blipFill>
        <p:spPr bwMode="auto">
          <a:xfrm>
            <a:off x="-106680" y="0"/>
            <a:ext cx="935736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FC51E64-D9D1-D8C6-AF1F-DCE0774DC393}"/>
              </a:ext>
            </a:extLst>
          </p:cNvPr>
          <p:cNvSpPr>
            <a:spLocks noGrp="1"/>
          </p:cNvSpPr>
          <p:nvPr>
            <p:ph type="title"/>
          </p:nvPr>
        </p:nvSpPr>
        <p:spPr>
          <a:xfrm>
            <a:off x="979714" y="4092179"/>
            <a:ext cx="8033658" cy="857250"/>
          </a:xfrm>
        </p:spPr>
        <p:txBody>
          <a:bodyPr>
            <a:noAutofit/>
          </a:bodyPr>
          <a:lstStyle/>
          <a:p>
            <a:pPr algn="r"/>
            <a:r>
              <a:rPr lang="en-US" sz="2800" b="1" dirty="0">
                <a:solidFill>
                  <a:schemeClr val="bg1"/>
                </a:solidFill>
              </a:rPr>
              <a:t>Getting to what matters</a:t>
            </a:r>
            <a:br>
              <a:rPr lang="en-US" sz="2800" b="1" dirty="0">
                <a:solidFill>
                  <a:schemeClr val="bg1"/>
                </a:solidFill>
              </a:rPr>
            </a:br>
            <a:r>
              <a:rPr lang="en-US" sz="2800" dirty="0">
                <a:solidFill>
                  <a:schemeClr val="bg1"/>
                </a:solidFill>
                <a:latin typeface="Nunito Sans" pitchFamily="2" charset="0"/>
              </a:rPr>
              <a:t>What LOAs can look for when supporting Units</a:t>
            </a:r>
          </a:p>
        </p:txBody>
      </p:sp>
      <p:pic>
        <p:nvPicPr>
          <p:cNvPr id="8" name="Picture 7" descr="A logo of a flower&#10;&#10;Description automatically generated">
            <a:extLst>
              <a:ext uri="{FF2B5EF4-FFF2-40B4-BE49-F238E27FC236}">
                <a16:creationId xmlns:a16="http://schemas.microsoft.com/office/drawing/2014/main" id="{F587FB58-F244-F300-58BF-6F5013735FEB}"/>
              </a:ext>
            </a:extLst>
          </p:cNvPr>
          <p:cNvPicPr>
            <a:picLocks noChangeAspect="1"/>
          </p:cNvPicPr>
          <p:nvPr/>
        </p:nvPicPr>
        <p:blipFill>
          <a:blip r:embed="rId4"/>
          <a:stretch>
            <a:fillRect/>
          </a:stretch>
        </p:blipFill>
        <p:spPr>
          <a:xfrm>
            <a:off x="8008900" y="0"/>
            <a:ext cx="1241780" cy="1516380"/>
          </a:xfrm>
          <a:prstGeom prst="rect">
            <a:avLst/>
          </a:prstGeom>
        </p:spPr>
      </p:pic>
    </p:spTree>
    <p:extLst>
      <p:ext uri="{BB962C8B-B14F-4D97-AF65-F5344CB8AC3E}">
        <p14:creationId xmlns:p14="http://schemas.microsoft.com/office/powerpoint/2010/main" val="284606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3B217D-C3B9-111A-6AA6-01D3D6A471DF}"/>
              </a:ext>
            </a:extLst>
          </p:cNvPr>
          <p:cNvSpPr>
            <a:spLocks noGrp="1"/>
          </p:cNvSpPr>
          <p:nvPr>
            <p:ph type="title"/>
          </p:nvPr>
        </p:nvSpPr>
        <p:spPr/>
        <p:txBody>
          <a:bodyPr>
            <a:noAutofit/>
          </a:bodyPr>
          <a:lstStyle/>
          <a:p>
            <a:pPr algn="l"/>
            <a:r>
              <a:rPr lang="en-US" sz="2800" b="1" dirty="0"/>
              <a:t>Getting to what matters</a:t>
            </a:r>
            <a:br>
              <a:rPr lang="en-US" sz="2800" b="1" dirty="0"/>
            </a:br>
            <a:r>
              <a:rPr lang="en-US" sz="2800" dirty="0">
                <a:latin typeface="Nunito Sans" pitchFamily="2" charset="0"/>
              </a:rPr>
              <a:t>What to look for when supporting Units</a:t>
            </a:r>
          </a:p>
        </p:txBody>
      </p:sp>
      <p:sp>
        <p:nvSpPr>
          <p:cNvPr id="3" name="Content Placeholder 2"/>
          <p:cNvSpPr>
            <a:spLocks noGrp="1"/>
          </p:cNvSpPr>
          <p:nvPr>
            <p:ph sz="half" idx="1"/>
          </p:nvPr>
        </p:nvSpPr>
        <p:spPr>
          <a:xfrm>
            <a:off x="457200" y="1200151"/>
            <a:ext cx="7070271" cy="3861706"/>
          </a:xfrm>
        </p:spPr>
        <p:txBody>
          <a:bodyPr>
            <a:normAutofit fontScale="85000" lnSpcReduction="20000"/>
          </a:bodyPr>
          <a:lstStyle/>
          <a:p>
            <a:pPr marL="0" lvl="0" indent="0">
              <a:lnSpc>
                <a:spcPct val="107000"/>
              </a:lnSpc>
              <a:buNone/>
            </a:pPr>
            <a:r>
              <a:rPr lang="en-US" sz="1800" kern="100" dirty="0">
                <a:latin typeface="Nunito Sans ExtraBold" pitchFamily="2" charset="0"/>
                <a:ea typeface="Aptos" panose="020B0004020202020204" pitchFamily="34" charset="0"/>
                <a:cs typeface="Times New Roman" panose="02020603050405020304" pitchFamily="18" charset="0"/>
              </a:rPr>
              <a:t>Our current program is big, but successful Units tell us there are some key things to look out for</a:t>
            </a:r>
          </a:p>
          <a:p>
            <a:pPr lvl="0">
              <a:lnSpc>
                <a:spcPct val="107000"/>
              </a:lnSpc>
              <a:buBlip>
                <a:blip r:embed="rId3"/>
              </a:buBlip>
            </a:pPr>
            <a:r>
              <a:rPr lang="en-US" sz="1800" kern="100" dirty="0">
                <a:latin typeface="Nunito Sans ExtraBold" pitchFamily="2" charset="0"/>
                <a:ea typeface="Aptos" panose="020B0004020202020204" pitchFamily="34" charset="0"/>
                <a:cs typeface="Times New Roman" panose="02020603050405020304" pitchFamily="18" charset="0"/>
              </a:rPr>
              <a:t>Young people in the lead | </a:t>
            </a:r>
            <a:r>
              <a:rPr lang="en-US" sz="1800" kern="100" dirty="0">
                <a:latin typeface="Nunito Sans Light" pitchFamily="2" charset="0"/>
                <a:ea typeface="Aptos" panose="020B0004020202020204" pitchFamily="34" charset="0"/>
                <a:cs typeface="Times New Roman" panose="02020603050405020304" pitchFamily="18" charset="0"/>
              </a:rPr>
              <a:t>Adults aren’t (regularly) doing what young people can do</a:t>
            </a:r>
          </a:p>
          <a:p>
            <a:pPr lvl="0">
              <a:lnSpc>
                <a:spcPct val="107000"/>
              </a:lnSpc>
              <a:buBlip>
                <a:blip r:embed="rId3"/>
              </a:buBlip>
            </a:pPr>
            <a:r>
              <a:rPr lang="en-US" sz="1800" kern="100" dirty="0">
                <a:latin typeface="Nunito Sans ExtraBold" pitchFamily="2" charset="0"/>
                <a:ea typeface="Aptos" panose="020B0004020202020204" pitchFamily="34" charset="0"/>
                <a:cs typeface="Times New Roman" panose="02020603050405020304" pitchFamily="18" charset="0"/>
              </a:rPr>
              <a:t>Youth-led programming | </a:t>
            </a:r>
            <a:r>
              <a:rPr lang="en-US" sz="1800" kern="100" dirty="0">
                <a:latin typeface="Nunito Sans Light" pitchFamily="2" charset="0"/>
                <a:ea typeface="Aptos" panose="020B0004020202020204" pitchFamily="34" charset="0"/>
                <a:cs typeface="Times New Roman" panose="02020603050405020304" pitchFamily="18" charset="0"/>
              </a:rPr>
              <a:t>Young people are involved in the full programming process through P&gt;D&gt;R&gt;. They’re also aware of and thinking about their own development</a:t>
            </a:r>
          </a:p>
          <a:p>
            <a:pPr lvl="0">
              <a:lnSpc>
                <a:spcPct val="107000"/>
              </a:lnSpc>
              <a:buBlip>
                <a:blip r:embed="rId3"/>
              </a:buBlip>
            </a:pPr>
            <a:r>
              <a:rPr lang="en-US" sz="1800" kern="100" dirty="0">
                <a:latin typeface="Nunito Sans ExtraBold" pitchFamily="2" charset="0"/>
                <a:ea typeface="Aptos" panose="020B0004020202020204" pitchFamily="34" charset="0"/>
                <a:cs typeface="Times New Roman" panose="02020603050405020304" pitchFamily="18" charset="0"/>
              </a:rPr>
              <a:t>Diverse adventure | </a:t>
            </a:r>
            <a:r>
              <a:rPr lang="en-US" sz="1800" kern="100" dirty="0">
                <a:latin typeface="Nunito Sans Light" pitchFamily="2" charset="0"/>
                <a:ea typeface="Aptos" panose="020B0004020202020204" pitchFamily="34" charset="0"/>
                <a:cs typeface="Times New Roman" panose="02020603050405020304" pitchFamily="18" charset="0"/>
              </a:rPr>
              <a:t>The program includes multiple OAS areas, and the Unit knows how to draw on expertise</a:t>
            </a:r>
          </a:p>
          <a:p>
            <a:pPr>
              <a:lnSpc>
                <a:spcPct val="107000"/>
              </a:lnSpc>
              <a:buBlip>
                <a:blip r:embed="rId3"/>
              </a:buBlip>
            </a:pPr>
            <a:r>
              <a:rPr lang="en-US" sz="1800" kern="100" dirty="0">
                <a:latin typeface="Nunito Sans ExtraBold" pitchFamily="2" charset="0"/>
                <a:ea typeface="Aptos" panose="020B0004020202020204" pitchFamily="34" charset="0"/>
                <a:cs typeface="Times New Roman" panose="02020603050405020304" pitchFamily="18" charset="0"/>
              </a:rPr>
              <a:t>Individuals are not constrained | </a:t>
            </a:r>
            <a:r>
              <a:rPr lang="en-US" sz="1800" kern="100" dirty="0">
                <a:latin typeface="Nunito Sans Light" pitchFamily="2" charset="0"/>
                <a:ea typeface="Aptos" panose="020B0004020202020204" pitchFamily="34" charset="0"/>
                <a:cs typeface="Times New Roman" panose="02020603050405020304" pitchFamily="18" charset="0"/>
              </a:rPr>
              <a:t>Individuals can pursue OAS and SIAs that they’re ready for. When they transition sections, they don’t go backwards</a:t>
            </a:r>
          </a:p>
          <a:p>
            <a:pPr lvl="0">
              <a:lnSpc>
                <a:spcPct val="107000"/>
              </a:lnSpc>
              <a:buBlip>
                <a:blip r:embed="rId3"/>
              </a:buBlip>
            </a:pPr>
            <a:r>
              <a:rPr lang="en-US" sz="1800" kern="100" dirty="0">
                <a:latin typeface="Nunito Sans ExtraBold" pitchFamily="2" charset="0"/>
                <a:ea typeface="Aptos" panose="020B0004020202020204" pitchFamily="34" charset="0"/>
                <a:cs typeface="Times New Roman" panose="02020603050405020304" pitchFamily="18" charset="0"/>
              </a:rPr>
              <a:t>Dynamic program cycles | </a:t>
            </a:r>
            <a:r>
              <a:rPr lang="en-US" sz="1800" kern="100" dirty="0">
                <a:latin typeface="Nunito Sans Light" pitchFamily="2" charset="0"/>
                <a:ea typeface="Aptos" panose="020B0004020202020204" pitchFamily="34" charset="0"/>
                <a:cs typeface="Times New Roman" panose="02020603050405020304" pitchFamily="18" charset="0"/>
              </a:rPr>
              <a:t>While big events and goals can be locked into long-term planning, there is space for young people to bring their ideas to fruition without waiting for months</a:t>
            </a:r>
          </a:p>
          <a:p>
            <a:pPr lvl="0">
              <a:lnSpc>
                <a:spcPct val="107000"/>
              </a:lnSpc>
              <a:buBlip>
                <a:blip r:embed="rId3"/>
              </a:buBlip>
            </a:pPr>
            <a:r>
              <a:rPr lang="en-US" sz="1800" kern="100" dirty="0">
                <a:latin typeface="Nunito Sans ExtraBold" pitchFamily="2" charset="0"/>
                <a:ea typeface="Aptos" panose="020B0004020202020204" pitchFamily="34" charset="0"/>
                <a:cs typeface="Times New Roman" panose="02020603050405020304" pitchFamily="18" charset="0"/>
              </a:rPr>
              <a:t>Adults champion the Achievement Pathways</a:t>
            </a:r>
          </a:p>
          <a:p>
            <a:pPr lvl="0">
              <a:lnSpc>
                <a:spcPct val="107000"/>
              </a:lnSpc>
              <a:buBlip>
                <a:blip r:embed="rId3"/>
              </a:buBlip>
            </a:pPr>
            <a:r>
              <a:rPr lang="en-US" sz="1800" kern="100" dirty="0">
                <a:latin typeface="Nunito Sans ExtraBold" pitchFamily="2" charset="0"/>
                <a:ea typeface="Aptos" panose="020B0004020202020204" pitchFamily="34" charset="0"/>
                <a:cs typeface="Times New Roman" panose="02020603050405020304" pitchFamily="18" charset="0"/>
              </a:rPr>
              <a:t>Unit Council are central to the daily life of the Unit</a:t>
            </a:r>
          </a:p>
        </p:txBody>
      </p:sp>
    </p:spTree>
    <p:extLst>
      <p:ext uri="{BB962C8B-B14F-4D97-AF65-F5344CB8AC3E}">
        <p14:creationId xmlns:p14="http://schemas.microsoft.com/office/powerpoint/2010/main" val="23751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2E142-0B37-FE2F-5763-1A1FC6035D3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5AF4B11-A827-400C-CC32-5AB992A14544}"/>
              </a:ext>
            </a:extLst>
          </p:cNvPr>
          <p:cNvSpPr>
            <a:spLocks noGrp="1"/>
          </p:cNvSpPr>
          <p:nvPr>
            <p:ph type="title"/>
          </p:nvPr>
        </p:nvSpPr>
        <p:spPr>
          <a:xfrm>
            <a:off x="457200" y="205979"/>
            <a:ext cx="7353300" cy="857250"/>
          </a:xfrm>
        </p:spPr>
        <p:txBody>
          <a:bodyPr>
            <a:noAutofit/>
          </a:bodyPr>
          <a:lstStyle/>
          <a:p>
            <a:pPr algn="l"/>
            <a:r>
              <a:rPr lang="en-US" sz="2800" b="1" dirty="0"/>
              <a:t>Last year we talked about the ingredients of retention in a Unit</a:t>
            </a:r>
            <a:endParaRPr lang="en-US" sz="2800" dirty="0">
              <a:latin typeface="Nunito Sans" pitchFamily="2" charset="0"/>
            </a:endParaRPr>
          </a:p>
        </p:txBody>
      </p:sp>
      <p:sp>
        <p:nvSpPr>
          <p:cNvPr id="3" name="Content Placeholder 2">
            <a:extLst>
              <a:ext uri="{FF2B5EF4-FFF2-40B4-BE49-F238E27FC236}">
                <a16:creationId xmlns:a16="http://schemas.microsoft.com/office/drawing/2014/main" id="{D4166628-6C29-5019-CAF0-DC8A875BAD28}"/>
              </a:ext>
            </a:extLst>
          </p:cNvPr>
          <p:cNvSpPr>
            <a:spLocks noGrp="1"/>
          </p:cNvSpPr>
          <p:nvPr>
            <p:ph sz="half" idx="1"/>
          </p:nvPr>
        </p:nvSpPr>
        <p:spPr>
          <a:noFill/>
        </p:spPr>
        <p:txBody>
          <a:bodyPr>
            <a:normAutofit lnSpcReduction="10000"/>
          </a:bodyPr>
          <a:lstStyle/>
          <a:p>
            <a:pPr marL="0" lvl="0" indent="0">
              <a:spcAft>
                <a:spcPts val="1200"/>
              </a:spcAft>
              <a:buNone/>
            </a:pPr>
            <a:r>
              <a:rPr lang="en-US" sz="1800" kern="100" dirty="0">
                <a:latin typeface="Nunito Sans ExtraBold" pitchFamily="2" charset="0"/>
                <a:ea typeface="Aptos" panose="020B0004020202020204" pitchFamily="34" charset="0"/>
                <a:cs typeface="Times New Roman" panose="02020603050405020304" pitchFamily="18" charset="0"/>
              </a:rPr>
              <a:t>Our exit surveys and successful Units tell us that we need to ensure:</a:t>
            </a:r>
          </a:p>
          <a:p>
            <a:pPr lvl="0">
              <a:spcAft>
                <a:spcPts val="1200"/>
              </a:spcAft>
              <a:buBlip>
                <a:blip r:embed="rId3"/>
              </a:buBlip>
            </a:pPr>
            <a:r>
              <a:rPr lang="en-US" sz="1800" kern="100" dirty="0">
                <a:latin typeface="Nunito Sans Light" pitchFamily="2" charset="0"/>
                <a:ea typeface="Aptos" panose="020B0004020202020204" pitchFamily="34" charset="0"/>
                <a:cs typeface="Times New Roman" panose="02020603050405020304" pitchFamily="18" charset="0"/>
              </a:rPr>
              <a:t>Something big to look forward to</a:t>
            </a:r>
          </a:p>
          <a:p>
            <a:pPr lvl="0">
              <a:spcAft>
                <a:spcPts val="1200"/>
              </a:spcAft>
              <a:buBlip>
                <a:blip r:embed="rId3"/>
              </a:buBlip>
            </a:pPr>
            <a:r>
              <a:rPr lang="en-US" sz="1800" kern="100" dirty="0">
                <a:latin typeface="Nunito Sans Light" pitchFamily="2" charset="0"/>
                <a:ea typeface="Aptos" panose="020B0004020202020204" pitchFamily="34" charset="0"/>
                <a:cs typeface="Times New Roman" panose="02020603050405020304" pitchFamily="18" charset="0"/>
              </a:rPr>
              <a:t>Activities ready to go after holidays</a:t>
            </a:r>
          </a:p>
          <a:p>
            <a:pPr lvl="0">
              <a:spcAft>
                <a:spcPts val="1200"/>
              </a:spcAft>
              <a:buBlip>
                <a:blip r:embed="rId3"/>
              </a:buBlip>
            </a:pPr>
            <a:r>
              <a:rPr lang="en-US" sz="1800" kern="100" dirty="0">
                <a:latin typeface="Nunito Sans Light" pitchFamily="2" charset="0"/>
                <a:ea typeface="Aptos" panose="020B0004020202020204" pitchFamily="34" charset="0"/>
                <a:cs typeface="Times New Roman" panose="02020603050405020304" pitchFamily="18" charset="0"/>
              </a:rPr>
              <a:t>Good communication of the program</a:t>
            </a:r>
          </a:p>
          <a:p>
            <a:pPr lvl="0">
              <a:spcAft>
                <a:spcPts val="1200"/>
              </a:spcAft>
              <a:buBlip>
                <a:blip r:embed="rId3"/>
              </a:buBlip>
            </a:pPr>
            <a:r>
              <a:rPr lang="en-US" sz="1800" kern="100" dirty="0" err="1">
                <a:latin typeface="Nunito Sans Light" pitchFamily="2" charset="0"/>
                <a:ea typeface="Aptos" panose="020B0004020202020204" pitchFamily="34" charset="0"/>
                <a:cs typeface="Times New Roman" panose="02020603050405020304" pitchFamily="18" charset="0"/>
              </a:rPr>
              <a:t>Behaviour</a:t>
            </a:r>
            <a:r>
              <a:rPr lang="en-US" sz="1800" kern="100" dirty="0">
                <a:latin typeface="Nunito Sans Light" pitchFamily="2" charset="0"/>
                <a:ea typeface="Aptos" panose="020B0004020202020204" pitchFamily="34" charset="0"/>
                <a:cs typeface="Times New Roman" panose="02020603050405020304" pitchFamily="18" charset="0"/>
              </a:rPr>
              <a:t> is managed</a:t>
            </a:r>
          </a:p>
          <a:p>
            <a:pPr lvl="0">
              <a:spcAft>
                <a:spcPts val="1200"/>
              </a:spcAft>
              <a:buBlip>
                <a:blip r:embed="rId3"/>
              </a:buBlip>
            </a:pPr>
            <a:r>
              <a:rPr lang="en-US" sz="1800" kern="100" dirty="0">
                <a:latin typeface="Nunito Sans Light" pitchFamily="2" charset="0"/>
                <a:ea typeface="Aptos" panose="020B0004020202020204" pitchFamily="34" charset="0"/>
                <a:cs typeface="Times New Roman" panose="02020603050405020304" pitchFamily="18" charset="0"/>
              </a:rPr>
              <a:t>Getting to know the next section is normal</a:t>
            </a:r>
          </a:p>
          <a:p>
            <a:pPr lvl="0">
              <a:spcAft>
                <a:spcPts val="1200"/>
              </a:spcAft>
              <a:buBlip>
                <a:blip r:embed="rId3"/>
              </a:buBlip>
            </a:pPr>
            <a:r>
              <a:rPr lang="en-US" sz="1800" kern="100" dirty="0">
                <a:latin typeface="Nunito Sans Light" pitchFamily="2" charset="0"/>
                <a:ea typeface="Aptos" panose="020B0004020202020204" pitchFamily="34" charset="0"/>
                <a:cs typeface="Times New Roman" panose="02020603050405020304" pitchFamily="18" charset="0"/>
              </a:rPr>
              <a:t>Young people feel they own their program</a:t>
            </a:r>
          </a:p>
        </p:txBody>
      </p:sp>
    </p:spTree>
    <p:extLst>
      <p:ext uri="{BB962C8B-B14F-4D97-AF65-F5344CB8AC3E}">
        <p14:creationId xmlns:p14="http://schemas.microsoft.com/office/powerpoint/2010/main" val="4689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0DE35-55E9-76E3-20BC-8F4E8CB0712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A013DE6-B8E1-633E-C2D5-74FE0C3EA14C}"/>
              </a:ext>
            </a:extLst>
          </p:cNvPr>
          <p:cNvSpPr>
            <a:spLocks noGrp="1"/>
          </p:cNvSpPr>
          <p:nvPr>
            <p:ph type="title"/>
          </p:nvPr>
        </p:nvSpPr>
        <p:spPr>
          <a:xfrm>
            <a:off x="457200" y="205979"/>
            <a:ext cx="7231380" cy="857250"/>
          </a:xfrm>
        </p:spPr>
        <p:txBody>
          <a:bodyPr>
            <a:noAutofit/>
          </a:bodyPr>
          <a:lstStyle/>
          <a:p>
            <a:pPr algn="l"/>
            <a:r>
              <a:rPr lang="en-US" sz="2800" b="1" dirty="0"/>
              <a:t>Last year we talked about the ingredients of retention in a Unit</a:t>
            </a:r>
            <a:endParaRPr lang="en-US" sz="2800" dirty="0">
              <a:latin typeface="Nunito Sans" pitchFamily="2" charset="0"/>
            </a:endParaRPr>
          </a:p>
        </p:txBody>
      </p:sp>
      <p:sp>
        <p:nvSpPr>
          <p:cNvPr id="3" name="Content Placeholder 2">
            <a:extLst>
              <a:ext uri="{FF2B5EF4-FFF2-40B4-BE49-F238E27FC236}">
                <a16:creationId xmlns:a16="http://schemas.microsoft.com/office/drawing/2014/main" id="{008A1E62-73BF-6AB9-4D5E-1EB7E54757E6}"/>
              </a:ext>
            </a:extLst>
          </p:cNvPr>
          <p:cNvSpPr>
            <a:spLocks noGrp="1"/>
          </p:cNvSpPr>
          <p:nvPr>
            <p:ph sz="half" idx="1"/>
          </p:nvPr>
        </p:nvSpPr>
        <p:spPr>
          <a:noFill/>
        </p:spPr>
        <p:txBody>
          <a:bodyPr>
            <a:normAutofit lnSpcReduction="10000"/>
          </a:bodyPr>
          <a:lstStyle/>
          <a:p>
            <a:pPr marL="0" lvl="0" indent="0">
              <a:spcAft>
                <a:spcPts val="1200"/>
              </a:spcAft>
              <a:buNone/>
            </a:pPr>
            <a:r>
              <a:rPr lang="en-US" sz="1800" kern="100" dirty="0">
                <a:latin typeface="Nunito Sans ExtraBold" pitchFamily="2" charset="0"/>
                <a:ea typeface="Aptos" panose="020B0004020202020204" pitchFamily="34" charset="0"/>
                <a:cs typeface="Times New Roman" panose="02020603050405020304" pitchFamily="18" charset="0"/>
              </a:rPr>
              <a:t>Our exit surveys and successful Units tell us that we need to ensure:</a:t>
            </a:r>
          </a:p>
          <a:p>
            <a:pPr lvl="0">
              <a:spcAft>
                <a:spcPts val="1200"/>
              </a:spcAft>
              <a:buBlip>
                <a:blip r:embed="rId3"/>
              </a:buBlip>
            </a:pPr>
            <a:r>
              <a:rPr lang="en-US" sz="1800" kern="100" dirty="0">
                <a:latin typeface="Nunito Sans Light" pitchFamily="2" charset="0"/>
                <a:ea typeface="Aptos" panose="020B0004020202020204" pitchFamily="34" charset="0"/>
                <a:cs typeface="Times New Roman" panose="02020603050405020304" pitchFamily="18" charset="0"/>
              </a:rPr>
              <a:t>Young people can fail, but adults make sure there’s a back-up</a:t>
            </a:r>
          </a:p>
          <a:p>
            <a:pPr lvl="0">
              <a:spcAft>
                <a:spcPts val="1200"/>
              </a:spcAft>
              <a:buBlip>
                <a:blip r:embed="rId3"/>
              </a:buBlip>
            </a:pPr>
            <a:r>
              <a:rPr lang="en-US" sz="1800" kern="100" dirty="0">
                <a:latin typeface="Nunito Sans Light" pitchFamily="2" charset="0"/>
                <a:ea typeface="Aptos" panose="020B0004020202020204" pitchFamily="34" charset="0"/>
                <a:cs typeface="Times New Roman" panose="02020603050405020304" pitchFamily="18" charset="0"/>
              </a:rPr>
              <a:t>Activities are specifically used to get build relationships</a:t>
            </a:r>
          </a:p>
          <a:p>
            <a:pPr lvl="0">
              <a:spcAft>
                <a:spcPts val="1200"/>
              </a:spcAft>
              <a:buBlip>
                <a:blip r:embed="rId3"/>
              </a:buBlip>
            </a:pPr>
            <a:r>
              <a:rPr lang="en-US" sz="1800" kern="100" dirty="0">
                <a:latin typeface="Nunito Sans Light" pitchFamily="2" charset="0"/>
                <a:ea typeface="Aptos" panose="020B0004020202020204" pitchFamily="34" charset="0"/>
                <a:cs typeface="Times New Roman" panose="02020603050405020304" pitchFamily="18" charset="0"/>
              </a:rPr>
              <a:t>Young people see themselves achieve</a:t>
            </a:r>
          </a:p>
          <a:p>
            <a:pPr lvl="0">
              <a:spcAft>
                <a:spcPts val="1200"/>
              </a:spcAft>
              <a:buBlip>
                <a:blip r:embed="rId3"/>
              </a:buBlip>
            </a:pPr>
            <a:r>
              <a:rPr lang="en-US" sz="1800" kern="100" dirty="0">
                <a:latin typeface="Nunito Sans Light" pitchFamily="2" charset="0"/>
                <a:ea typeface="Aptos" panose="020B0004020202020204" pitchFamily="34" charset="0"/>
                <a:cs typeface="Times New Roman" panose="02020603050405020304" pitchFamily="18" charset="0"/>
              </a:rPr>
              <a:t>Adults champion the Achievement Pathways and provide inspiration, not a blank piece of paper</a:t>
            </a:r>
          </a:p>
          <a:p>
            <a:pPr lvl="0">
              <a:spcAft>
                <a:spcPts val="1200"/>
              </a:spcAft>
              <a:buBlip>
                <a:blip r:embed="rId3"/>
              </a:buBlip>
            </a:pPr>
            <a:r>
              <a:rPr lang="en-US" sz="1800" kern="100" dirty="0">
                <a:latin typeface="Nunito Sans Light" pitchFamily="2" charset="0"/>
                <a:ea typeface="Aptos" panose="020B0004020202020204" pitchFamily="34" charset="0"/>
                <a:cs typeface="Times New Roman" panose="02020603050405020304" pitchFamily="18" charset="0"/>
              </a:rPr>
              <a:t>Family are involved</a:t>
            </a:r>
          </a:p>
        </p:txBody>
      </p:sp>
    </p:spTree>
    <p:extLst>
      <p:ext uri="{BB962C8B-B14F-4D97-AF65-F5344CB8AC3E}">
        <p14:creationId xmlns:p14="http://schemas.microsoft.com/office/powerpoint/2010/main" val="9069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9BA47-74E7-3354-0726-3E31CD256B9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018D464-6967-376D-DD9A-5D82FC73AB77}"/>
              </a:ext>
            </a:extLst>
          </p:cNvPr>
          <p:cNvSpPr>
            <a:spLocks noGrp="1"/>
          </p:cNvSpPr>
          <p:nvPr>
            <p:ph type="title"/>
          </p:nvPr>
        </p:nvSpPr>
        <p:spPr>
          <a:xfrm>
            <a:off x="457200" y="344771"/>
            <a:ext cx="6523264" cy="857250"/>
          </a:xfrm>
        </p:spPr>
        <p:txBody>
          <a:bodyPr anchor="ctr">
            <a:noAutofit/>
          </a:bodyPr>
          <a:lstStyle/>
          <a:p>
            <a:pPr>
              <a:lnSpc>
                <a:spcPct val="90000"/>
              </a:lnSpc>
            </a:pPr>
            <a:r>
              <a:rPr lang="en-US" sz="3400" b="1" dirty="0"/>
              <a:t>This year we’re talking about tools to support with this:</a:t>
            </a:r>
            <a:endParaRPr lang="en-US" sz="3400" dirty="0"/>
          </a:p>
        </p:txBody>
      </p:sp>
      <p:sp>
        <p:nvSpPr>
          <p:cNvPr id="3" name="Content Placeholder 2">
            <a:extLst>
              <a:ext uri="{FF2B5EF4-FFF2-40B4-BE49-F238E27FC236}">
                <a16:creationId xmlns:a16="http://schemas.microsoft.com/office/drawing/2014/main" id="{BAE80504-2411-58E3-E6D1-B1CA5EFB065F}"/>
              </a:ext>
            </a:extLst>
          </p:cNvPr>
          <p:cNvSpPr>
            <a:spLocks noGrp="1"/>
          </p:cNvSpPr>
          <p:nvPr>
            <p:ph sz="half" idx="1"/>
          </p:nvPr>
        </p:nvSpPr>
        <p:spPr>
          <a:xfrm>
            <a:off x="457200" y="1461408"/>
            <a:ext cx="6104585" cy="1665513"/>
          </a:xfrm>
        </p:spPr>
        <p:txBody>
          <a:bodyPr>
            <a:normAutofit/>
          </a:bodyPr>
          <a:lstStyle/>
          <a:p>
            <a:pPr>
              <a:buBlip>
                <a:blip r:embed="rId3"/>
              </a:buBlip>
            </a:pPr>
            <a:r>
              <a:rPr lang="en-US" sz="1500" kern="100" dirty="0"/>
              <a:t>Program Navigator</a:t>
            </a:r>
          </a:p>
          <a:p>
            <a:pPr lvl="0">
              <a:buBlip>
                <a:blip r:embed="rId3"/>
              </a:buBlip>
            </a:pPr>
            <a:r>
              <a:rPr lang="en-US" sz="1500" kern="100" dirty="0"/>
              <a:t>Unit Program Planner</a:t>
            </a:r>
          </a:p>
          <a:p>
            <a:pPr>
              <a:buBlip>
                <a:blip r:embed="rId3"/>
              </a:buBlip>
            </a:pPr>
            <a:r>
              <a:rPr lang="en-US" sz="1500" kern="100" dirty="0"/>
              <a:t>SIA ideas</a:t>
            </a:r>
          </a:p>
          <a:p>
            <a:pPr>
              <a:buBlip>
                <a:blip r:embed="rId3"/>
              </a:buBlip>
            </a:pPr>
            <a:r>
              <a:rPr lang="en-US" sz="1500" kern="100" dirty="0"/>
              <a:t>#OutsideIn25</a:t>
            </a:r>
          </a:p>
          <a:p>
            <a:pPr>
              <a:buBlip>
                <a:blip r:embed="rId3"/>
              </a:buBlip>
            </a:pPr>
            <a:r>
              <a:rPr lang="en-US" sz="1500" kern="100" dirty="0"/>
              <a:t>Quality Scouting Challenge and Quality Scouting Award</a:t>
            </a:r>
          </a:p>
        </p:txBody>
      </p:sp>
    </p:spTree>
    <p:extLst>
      <p:ext uri="{BB962C8B-B14F-4D97-AF65-F5344CB8AC3E}">
        <p14:creationId xmlns:p14="http://schemas.microsoft.com/office/powerpoint/2010/main" val="33867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53F90-8423-EF58-DC81-A59ADF4E6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A4B7D-8924-F095-9FA0-1A5F2F24C426}"/>
              </a:ext>
            </a:extLst>
          </p:cNvPr>
          <p:cNvSpPr>
            <a:spLocks noGrp="1"/>
          </p:cNvSpPr>
          <p:nvPr>
            <p:ph type="title"/>
          </p:nvPr>
        </p:nvSpPr>
        <p:spPr>
          <a:xfrm>
            <a:off x="457200" y="352936"/>
            <a:ext cx="5110843" cy="857250"/>
          </a:xfrm>
        </p:spPr>
        <p:txBody>
          <a:bodyPr>
            <a:noAutofit/>
          </a:bodyPr>
          <a:lstStyle/>
          <a:p>
            <a:r>
              <a:rPr lang="en-AU" sz="3400" dirty="0"/>
              <a:t>(Re?-)launching the Program Navigator!</a:t>
            </a:r>
            <a:endParaRPr lang="en-US" sz="3400" dirty="0"/>
          </a:p>
        </p:txBody>
      </p:sp>
      <p:pic>
        <p:nvPicPr>
          <p:cNvPr id="10" name="Picture 9" descr="A screenshot of a program navigator&#10;&#10;Description automatically generated">
            <a:extLst>
              <a:ext uri="{FF2B5EF4-FFF2-40B4-BE49-F238E27FC236}">
                <a16:creationId xmlns:a16="http://schemas.microsoft.com/office/drawing/2014/main" id="{EAA5493E-6C97-ACEC-470E-FEA86AADAF49}"/>
              </a:ext>
            </a:extLst>
          </p:cNvPr>
          <p:cNvPicPr>
            <a:picLocks noChangeAspect="1"/>
          </p:cNvPicPr>
          <p:nvPr/>
        </p:nvPicPr>
        <p:blipFill>
          <a:blip r:embed="rId3"/>
          <a:stretch>
            <a:fillRect/>
          </a:stretch>
        </p:blipFill>
        <p:spPr>
          <a:xfrm>
            <a:off x="1771244" y="1449117"/>
            <a:ext cx="4033564" cy="3522932"/>
          </a:xfrm>
          <a:prstGeom prst="rect">
            <a:avLst/>
          </a:prstGeom>
        </p:spPr>
      </p:pic>
      <p:pic>
        <p:nvPicPr>
          <p:cNvPr id="12" name="Picture 11" descr="A screenshot of a checklist&#10;&#10;Description automatically generated">
            <a:extLst>
              <a:ext uri="{FF2B5EF4-FFF2-40B4-BE49-F238E27FC236}">
                <a16:creationId xmlns:a16="http://schemas.microsoft.com/office/drawing/2014/main" id="{A26BD6DE-D55F-79DC-C04E-48BF077550EC}"/>
              </a:ext>
            </a:extLst>
          </p:cNvPr>
          <p:cNvPicPr>
            <a:picLocks noChangeAspect="1"/>
          </p:cNvPicPr>
          <p:nvPr/>
        </p:nvPicPr>
        <p:blipFill>
          <a:blip r:embed="rId4"/>
          <a:stretch>
            <a:fillRect/>
          </a:stretch>
        </p:blipFill>
        <p:spPr>
          <a:xfrm>
            <a:off x="574294" y="1449116"/>
            <a:ext cx="1110168" cy="3522933"/>
          </a:xfrm>
          <a:prstGeom prst="rect">
            <a:avLst/>
          </a:prstGeom>
        </p:spPr>
      </p:pic>
    </p:spTree>
    <p:extLst>
      <p:ext uri="{BB962C8B-B14F-4D97-AF65-F5344CB8AC3E}">
        <p14:creationId xmlns:p14="http://schemas.microsoft.com/office/powerpoint/2010/main" val="421892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8BFB4-1836-144A-EC55-8F3320556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D46D3-121B-EC11-27BC-377AB79BF382}"/>
              </a:ext>
            </a:extLst>
          </p:cNvPr>
          <p:cNvSpPr>
            <a:spLocks noGrp="1"/>
          </p:cNvSpPr>
          <p:nvPr>
            <p:ph type="title"/>
          </p:nvPr>
        </p:nvSpPr>
        <p:spPr/>
        <p:txBody>
          <a:bodyPr>
            <a:noAutofit/>
          </a:bodyPr>
          <a:lstStyle/>
          <a:p>
            <a:r>
              <a:rPr lang="en-AU" sz="3600" dirty="0"/>
              <a:t>Program Planner and SIA ideas</a:t>
            </a:r>
            <a:endParaRPr lang="en-US" sz="3400" dirty="0"/>
          </a:p>
        </p:txBody>
      </p:sp>
      <p:pic>
        <p:nvPicPr>
          <p:cNvPr id="5" name="Content Placeholder 4" descr="A close-up of a list of text&#10;&#10;Description automatically generated">
            <a:extLst>
              <a:ext uri="{FF2B5EF4-FFF2-40B4-BE49-F238E27FC236}">
                <a16:creationId xmlns:a16="http://schemas.microsoft.com/office/drawing/2014/main" id="{55726F3D-9C1D-2B59-C82E-B69EA610437E}"/>
              </a:ext>
            </a:extLst>
          </p:cNvPr>
          <p:cNvPicPr>
            <a:picLocks noGrp="1" noChangeAspect="1"/>
          </p:cNvPicPr>
          <p:nvPr>
            <p:ph idx="1"/>
          </p:nvPr>
        </p:nvPicPr>
        <p:blipFill>
          <a:blip r:embed="rId3"/>
          <a:stretch>
            <a:fillRect/>
          </a:stretch>
        </p:blipFill>
        <p:spPr>
          <a:xfrm>
            <a:off x="4393096" y="1240939"/>
            <a:ext cx="4587618" cy="2481881"/>
          </a:xfrm>
        </p:spPr>
      </p:pic>
      <p:pic>
        <p:nvPicPr>
          <p:cNvPr id="7" name="Picture 6" descr="A white sheet with colorful text&#10;&#10;Description automatically generated with medium confidence">
            <a:extLst>
              <a:ext uri="{FF2B5EF4-FFF2-40B4-BE49-F238E27FC236}">
                <a16:creationId xmlns:a16="http://schemas.microsoft.com/office/drawing/2014/main" id="{0F0C817A-4A19-2D4B-DDFB-88DF24643C2C}"/>
              </a:ext>
            </a:extLst>
          </p:cNvPr>
          <p:cNvPicPr>
            <a:picLocks noChangeAspect="1"/>
          </p:cNvPicPr>
          <p:nvPr/>
        </p:nvPicPr>
        <p:blipFill>
          <a:blip r:embed="rId4"/>
          <a:stretch>
            <a:fillRect/>
          </a:stretch>
        </p:blipFill>
        <p:spPr>
          <a:xfrm>
            <a:off x="195949" y="1240939"/>
            <a:ext cx="4139997" cy="2860143"/>
          </a:xfrm>
          <a:prstGeom prst="rect">
            <a:avLst/>
          </a:prstGeom>
        </p:spPr>
      </p:pic>
    </p:spTree>
    <p:extLst>
      <p:ext uri="{BB962C8B-B14F-4D97-AF65-F5344CB8AC3E}">
        <p14:creationId xmlns:p14="http://schemas.microsoft.com/office/powerpoint/2010/main" val="429351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E18378-2304-1F0D-010A-67265EC08B21}"/>
              </a:ext>
            </a:extLst>
          </p:cNvPr>
          <p:cNvPicPr>
            <a:picLocks noChangeAspect="1"/>
          </p:cNvPicPr>
          <p:nvPr/>
        </p:nvPicPr>
        <p:blipFill>
          <a:blip r:embed="rId3">
            <a:extLst>
              <a:ext uri="{28A0092B-C50C-407E-A947-70E740481C1C}">
                <a14:useLocalDpi xmlns:a14="http://schemas.microsoft.com/office/drawing/2010/main" val="0"/>
              </a:ext>
            </a:extLst>
          </a:blip>
          <a:srcRect t="2528" r="4687" b="25988"/>
          <a:stretch/>
        </p:blipFill>
        <p:spPr>
          <a:xfrm>
            <a:off x="0" y="0"/>
            <a:ext cx="9144000" cy="5143500"/>
          </a:xfrm>
          <a:prstGeom prst="rect">
            <a:avLst/>
          </a:prstGeom>
        </p:spPr>
      </p:pic>
      <p:sp>
        <p:nvSpPr>
          <p:cNvPr id="4" name="Title 1">
            <a:extLst>
              <a:ext uri="{FF2B5EF4-FFF2-40B4-BE49-F238E27FC236}">
                <a16:creationId xmlns:a16="http://schemas.microsoft.com/office/drawing/2014/main" id="{0719A16E-31A4-6FAD-F992-3264FB1D3FB9}"/>
              </a:ext>
            </a:extLst>
          </p:cNvPr>
          <p:cNvSpPr txBox="1">
            <a:spLocks/>
          </p:cNvSpPr>
          <p:nvPr/>
        </p:nvSpPr>
        <p:spPr>
          <a:xfrm>
            <a:off x="427054" y="718566"/>
            <a:ext cx="4328329" cy="8565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AU" sz="4950" b="0" i="0" u="none" strike="noStrike" kern="1200" cap="none" spc="0" normalizeH="0" baseline="0" noProof="0" dirty="0">
                <a:ln>
                  <a:noFill/>
                </a:ln>
                <a:solidFill>
                  <a:prstClr val="white"/>
                </a:solidFill>
                <a:effectLst/>
                <a:uLnTx/>
                <a:uFillTx/>
                <a:latin typeface="Nunito Sans Black" panose="00000A00000000000000" pitchFamily="2" charset="0"/>
                <a:ea typeface="+mj-ea"/>
                <a:cs typeface="+mj-cs"/>
              </a:rPr>
              <a:t>#OutsideIn25</a:t>
            </a:r>
          </a:p>
        </p:txBody>
      </p:sp>
      <p:pic>
        <p:nvPicPr>
          <p:cNvPr id="5" name="Picture 4" descr="A logo with a flower&#10;&#10;Description automatically generated">
            <a:extLst>
              <a:ext uri="{FF2B5EF4-FFF2-40B4-BE49-F238E27FC236}">
                <a16:creationId xmlns:a16="http://schemas.microsoft.com/office/drawing/2014/main" id="{0BB8D68A-F939-120F-A625-11CD67FDEB0F}"/>
              </a:ext>
            </a:extLst>
          </p:cNvPr>
          <p:cNvPicPr>
            <a:picLocks noChangeAspect="1"/>
          </p:cNvPicPr>
          <p:nvPr/>
        </p:nvPicPr>
        <p:blipFill>
          <a:blip r:embed="rId4"/>
          <a:stretch>
            <a:fillRect/>
          </a:stretch>
        </p:blipFill>
        <p:spPr>
          <a:xfrm>
            <a:off x="4861182" y="256939"/>
            <a:ext cx="1241255" cy="1514752"/>
          </a:xfrm>
          <a:prstGeom prst="rect">
            <a:avLst/>
          </a:prstGeom>
        </p:spPr>
      </p:pic>
    </p:spTree>
    <p:extLst>
      <p:ext uri="{BB962C8B-B14F-4D97-AF65-F5344CB8AC3E}">
        <p14:creationId xmlns:p14="http://schemas.microsoft.com/office/powerpoint/2010/main" val="260093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8DF7-708C-B392-449E-34AB5CBCEFD8}"/>
              </a:ext>
            </a:extLst>
          </p:cNvPr>
          <p:cNvSpPr>
            <a:spLocks noGrp="1"/>
          </p:cNvSpPr>
          <p:nvPr>
            <p:ph type="title"/>
          </p:nvPr>
        </p:nvSpPr>
        <p:spPr/>
        <p:txBody>
          <a:bodyPr/>
          <a:lstStyle/>
          <a:p>
            <a:r>
              <a:rPr lang="en-US" dirty="0"/>
              <a:t>#OutsideIn25 bucket list</a:t>
            </a:r>
            <a:endParaRPr lang="en-AU" dirty="0"/>
          </a:p>
        </p:txBody>
      </p:sp>
      <p:sp>
        <p:nvSpPr>
          <p:cNvPr id="3" name="Content Placeholder 2">
            <a:extLst>
              <a:ext uri="{FF2B5EF4-FFF2-40B4-BE49-F238E27FC236}">
                <a16:creationId xmlns:a16="http://schemas.microsoft.com/office/drawing/2014/main" id="{622BC998-6BBE-FF6C-3C60-552EBEB4F135}"/>
              </a:ext>
            </a:extLst>
          </p:cNvPr>
          <p:cNvSpPr>
            <a:spLocks noGrp="1"/>
          </p:cNvSpPr>
          <p:nvPr>
            <p:ph sz="half" idx="1"/>
          </p:nvPr>
        </p:nvSpPr>
        <p:spPr>
          <a:xfrm>
            <a:off x="457200" y="1200151"/>
            <a:ext cx="6539593" cy="3737370"/>
          </a:xfrm>
        </p:spPr>
        <p:txBody>
          <a:bodyPr>
            <a:normAutofit fontScale="77500" lnSpcReduction="20000"/>
          </a:bodyPr>
          <a:lstStyle/>
          <a:p>
            <a:pPr>
              <a:lnSpc>
                <a:spcPct val="120000"/>
              </a:lnSpc>
            </a:pPr>
            <a:r>
              <a:rPr lang="en-AU" dirty="0">
                <a:latin typeface="Nunito Sans Light" panose="00000400000000000000" pitchFamily="2" charset="0"/>
              </a:rPr>
              <a:t>A challenge for every Unit to plan and complete amazing outdoor adventures in their 2025 programs</a:t>
            </a:r>
            <a:br>
              <a:rPr lang="en-AU" dirty="0">
                <a:latin typeface="Nunito Sans Light" panose="00000400000000000000" pitchFamily="2" charset="0"/>
              </a:rPr>
            </a:br>
            <a:r>
              <a:rPr lang="en-AU" b="1" dirty="0">
                <a:latin typeface="Nunito Sans Light" panose="00000400000000000000" pitchFamily="2" charset="0"/>
              </a:rPr>
              <a:t>This could look like:</a:t>
            </a:r>
            <a:br>
              <a:rPr lang="en-AU" b="1" dirty="0">
                <a:latin typeface="Nunito Sans Light" panose="00000400000000000000" pitchFamily="2" charset="0"/>
              </a:rPr>
            </a:br>
            <a:endParaRPr lang="en-AU" b="1" dirty="0">
              <a:latin typeface="Nunito Sans Light" panose="00000400000000000000" pitchFamily="2" charset="0"/>
            </a:endParaRPr>
          </a:p>
          <a:p>
            <a:pPr marL="0" indent="0">
              <a:lnSpc>
                <a:spcPct val="120000"/>
              </a:lnSpc>
              <a:buNone/>
            </a:pPr>
            <a:endParaRPr lang="en-AU" dirty="0">
              <a:latin typeface="Nunito Sans Light" panose="00000400000000000000" pitchFamily="2" charset="0"/>
            </a:endParaRPr>
          </a:p>
          <a:p>
            <a:pPr marL="0" indent="0">
              <a:lnSpc>
                <a:spcPct val="120000"/>
              </a:lnSpc>
              <a:buNone/>
            </a:pPr>
            <a:endParaRPr lang="en-AU" dirty="0">
              <a:latin typeface="Nunito Sans Light" panose="00000400000000000000" pitchFamily="2" charset="0"/>
            </a:endParaRPr>
          </a:p>
          <a:p>
            <a:pPr>
              <a:lnSpc>
                <a:spcPct val="120000"/>
              </a:lnSpc>
            </a:pPr>
            <a:endParaRPr lang="en-AU" dirty="0">
              <a:latin typeface="Nunito Sans Light" panose="00000400000000000000" pitchFamily="2" charset="0"/>
            </a:endParaRPr>
          </a:p>
          <a:p>
            <a:pPr marL="0" indent="0">
              <a:lnSpc>
                <a:spcPct val="120000"/>
              </a:lnSpc>
              <a:buNone/>
            </a:pPr>
            <a:endParaRPr lang="en-AU" dirty="0">
              <a:latin typeface="Nunito Sans Light" panose="00000400000000000000" pitchFamily="2" charset="0"/>
            </a:endParaRPr>
          </a:p>
          <a:p>
            <a:pPr marL="0" indent="0">
              <a:lnSpc>
                <a:spcPct val="120000"/>
              </a:lnSpc>
              <a:buNone/>
            </a:pPr>
            <a:endParaRPr lang="en-AU" dirty="0">
              <a:latin typeface="Nunito Sans Light" panose="00000400000000000000" pitchFamily="2" charset="0"/>
            </a:endParaRPr>
          </a:p>
          <a:p>
            <a:pPr>
              <a:lnSpc>
                <a:spcPct val="120000"/>
              </a:lnSpc>
            </a:pPr>
            <a:r>
              <a:rPr lang="en-AU" dirty="0">
                <a:latin typeface="Nunito Sans Light" panose="00000400000000000000" pitchFamily="2" charset="0"/>
              </a:rPr>
              <a:t>How could you share and promote #OutsideIn25 in your District/Region?</a:t>
            </a:r>
            <a:endParaRPr lang="en-AU" dirty="0"/>
          </a:p>
        </p:txBody>
      </p:sp>
      <p:pic>
        <p:nvPicPr>
          <p:cNvPr id="4" name="Picture 3" descr="A silhouette of a person holding a bow and arrow&#10;&#10;Description automatically generated">
            <a:extLst>
              <a:ext uri="{FF2B5EF4-FFF2-40B4-BE49-F238E27FC236}">
                <a16:creationId xmlns:a16="http://schemas.microsoft.com/office/drawing/2014/main" id="{EC1E6519-AF56-8CD0-8391-70A035FD8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35" y="2239674"/>
            <a:ext cx="578261" cy="1008893"/>
          </a:xfrm>
          <a:prstGeom prst="rect">
            <a:avLst/>
          </a:prstGeom>
        </p:spPr>
      </p:pic>
      <p:pic>
        <p:nvPicPr>
          <p:cNvPr id="5" name="Picture 4" descr="A blue silhouette of a person riding a bicycle&#10;&#10;Description automatically generated">
            <a:extLst>
              <a:ext uri="{FF2B5EF4-FFF2-40B4-BE49-F238E27FC236}">
                <a16:creationId xmlns:a16="http://schemas.microsoft.com/office/drawing/2014/main" id="{345C70E8-20A8-689C-F723-FE2AB69FF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3240" y="2341931"/>
            <a:ext cx="894155" cy="830103"/>
          </a:xfrm>
          <a:prstGeom prst="rect">
            <a:avLst/>
          </a:prstGeom>
        </p:spPr>
      </p:pic>
      <p:pic>
        <p:nvPicPr>
          <p:cNvPr id="6" name="Picture 5" descr="A silhouette of a person in a kayak&#10;&#10;Description automatically generated">
            <a:extLst>
              <a:ext uri="{FF2B5EF4-FFF2-40B4-BE49-F238E27FC236}">
                <a16:creationId xmlns:a16="http://schemas.microsoft.com/office/drawing/2014/main" id="{A77B2C39-300E-DE5C-FC86-65D8CD1F09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8275" y="2327762"/>
            <a:ext cx="1051218" cy="832716"/>
          </a:xfrm>
          <a:prstGeom prst="rect">
            <a:avLst/>
          </a:prstGeom>
        </p:spPr>
      </p:pic>
      <p:sp>
        <p:nvSpPr>
          <p:cNvPr id="7" name="TextBox 6">
            <a:extLst>
              <a:ext uri="{FF2B5EF4-FFF2-40B4-BE49-F238E27FC236}">
                <a16:creationId xmlns:a16="http://schemas.microsoft.com/office/drawing/2014/main" id="{15CE2CDD-86E3-D1DA-2228-175F10852D61}"/>
              </a:ext>
            </a:extLst>
          </p:cNvPr>
          <p:cNvSpPr txBox="1"/>
          <p:nvPr/>
        </p:nvSpPr>
        <p:spPr>
          <a:xfrm>
            <a:off x="754708" y="3297018"/>
            <a:ext cx="1588913"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schemeClr val="bg1"/>
                </a:solidFill>
                <a:effectLst/>
                <a:uLnTx/>
                <a:uFillTx/>
                <a:latin typeface="Nunito Sans" panose="00000500000000000000" pitchFamily="2" charset="0"/>
                <a:ea typeface="+mn-ea"/>
                <a:cs typeface="+mn-cs"/>
              </a:rPr>
              <a:t>Including more outdoor challenges in term programs</a:t>
            </a:r>
          </a:p>
        </p:txBody>
      </p:sp>
      <p:sp>
        <p:nvSpPr>
          <p:cNvPr id="8" name="TextBox 7">
            <a:extLst>
              <a:ext uri="{FF2B5EF4-FFF2-40B4-BE49-F238E27FC236}">
                <a16:creationId xmlns:a16="http://schemas.microsoft.com/office/drawing/2014/main" id="{518F2473-4AAC-7411-CE1A-F9DC6B20B6BE}"/>
              </a:ext>
            </a:extLst>
          </p:cNvPr>
          <p:cNvSpPr txBox="1"/>
          <p:nvPr/>
        </p:nvSpPr>
        <p:spPr>
          <a:xfrm>
            <a:off x="3009888" y="3297018"/>
            <a:ext cx="1443001"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schemeClr val="bg1"/>
                </a:solidFill>
                <a:effectLst/>
                <a:uLnTx/>
                <a:uFillTx/>
                <a:latin typeface="Nunito Sans" panose="00000500000000000000" pitchFamily="2" charset="0"/>
                <a:ea typeface="+mn-ea"/>
                <a:cs typeface="+mn-cs"/>
              </a:rPr>
              <a:t>Completing OAS progressions in new areas</a:t>
            </a:r>
          </a:p>
        </p:txBody>
      </p:sp>
      <p:sp>
        <p:nvSpPr>
          <p:cNvPr id="9" name="TextBox 8">
            <a:extLst>
              <a:ext uri="{FF2B5EF4-FFF2-40B4-BE49-F238E27FC236}">
                <a16:creationId xmlns:a16="http://schemas.microsoft.com/office/drawing/2014/main" id="{3B915B5C-A41E-7086-D22A-1CD7BD96A4B5}"/>
              </a:ext>
            </a:extLst>
          </p:cNvPr>
          <p:cNvSpPr txBox="1"/>
          <p:nvPr/>
        </p:nvSpPr>
        <p:spPr>
          <a:xfrm>
            <a:off x="5119156" y="3297018"/>
            <a:ext cx="1522325"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schemeClr val="bg1"/>
                </a:solidFill>
                <a:effectLst/>
                <a:uLnTx/>
                <a:uFillTx/>
                <a:latin typeface="Nunito Sans" panose="00000500000000000000" pitchFamily="2" charset="0"/>
                <a:ea typeface="+mn-ea"/>
                <a:cs typeface="+mn-cs"/>
              </a:rPr>
              <a:t>A big adventure for the Unit or Patrol to look forward to</a:t>
            </a:r>
          </a:p>
        </p:txBody>
      </p:sp>
    </p:spTree>
    <p:extLst>
      <p:ext uri="{BB962C8B-B14F-4D97-AF65-F5344CB8AC3E}">
        <p14:creationId xmlns:p14="http://schemas.microsoft.com/office/powerpoint/2010/main" val="313488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9FD91-E2C9-4580-9C02-2F7156739953}"/>
              </a:ext>
            </a:extLst>
          </p:cNvPr>
          <p:cNvSpPr>
            <a:spLocks noGrp="1"/>
          </p:cNvSpPr>
          <p:nvPr>
            <p:ph idx="1"/>
          </p:nvPr>
        </p:nvSpPr>
        <p:spPr>
          <a:xfrm>
            <a:off x="457200" y="1400175"/>
            <a:ext cx="4620986" cy="2343149"/>
          </a:xfrm>
        </p:spPr>
        <p:txBody>
          <a:bodyPr>
            <a:normAutofit/>
          </a:bodyPr>
          <a:lstStyle/>
          <a:p>
            <a:pPr>
              <a:lnSpc>
                <a:spcPct val="120000"/>
              </a:lnSpc>
            </a:pPr>
            <a:r>
              <a:rPr lang="en-AU" sz="2400" dirty="0">
                <a:latin typeface="Nunito Sans Light" panose="00000400000000000000" pitchFamily="2" charset="0"/>
              </a:rPr>
              <a:t>Here’s what the bucket list poster looks like</a:t>
            </a:r>
          </a:p>
          <a:p>
            <a:pPr>
              <a:lnSpc>
                <a:spcPct val="120000"/>
              </a:lnSpc>
            </a:pPr>
            <a:r>
              <a:rPr lang="en-AU" sz="2400" dirty="0">
                <a:latin typeface="Nunito Sans Light" panose="00000400000000000000" pitchFamily="2" charset="0"/>
              </a:rPr>
              <a:t>You can find this linked in the last Be Informed and on the Scouts Australia website</a:t>
            </a:r>
          </a:p>
        </p:txBody>
      </p:sp>
      <p:sp>
        <p:nvSpPr>
          <p:cNvPr id="6" name="TextBox 5">
            <a:extLst>
              <a:ext uri="{FF2B5EF4-FFF2-40B4-BE49-F238E27FC236}">
                <a16:creationId xmlns:a16="http://schemas.microsoft.com/office/drawing/2014/main" id="{DBA375D0-620C-6E6B-3C1F-71AAA0BBC5C4}"/>
              </a:ext>
            </a:extLst>
          </p:cNvPr>
          <p:cNvSpPr txBox="1"/>
          <p:nvPr/>
        </p:nvSpPr>
        <p:spPr>
          <a:xfrm>
            <a:off x="7609114" y="3886200"/>
            <a:ext cx="1534886" cy="1257300"/>
          </a:xfrm>
          <a:prstGeom prst="rect">
            <a:avLst/>
          </a:prstGeom>
          <a:solidFill>
            <a:srgbClr val="003160"/>
          </a:solidFill>
        </p:spPr>
        <p:txBody>
          <a:bodyPr wrap="square" rtlCol="0">
            <a:spAutoFit/>
          </a:bodyPr>
          <a:lstStyle/>
          <a:p>
            <a:endParaRPr lang="en-AU" dirty="0"/>
          </a:p>
        </p:txBody>
      </p:sp>
      <p:pic>
        <p:nvPicPr>
          <p:cNvPr id="7" name="Picture 6" descr="A blue and white poster with a blue background&#10;&#10;Description automatically generated">
            <a:extLst>
              <a:ext uri="{FF2B5EF4-FFF2-40B4-BE49-F238E27FC236}">
                <a16:creationId xmlns:a16="http://schemas.microsoft.com/office/drawing/2014/main" id="{968A9EE9-BBCC-94A7-3998-2D0A0A10382F}"/>
              </a:ext>
            </a:extLst>
          </p:cNvPr>
          <p:cNvPicPr>
            <a:picLocks noChangeAspect="1"/>
          </p:cNvPicPr>
          <p:nvPr/>
        </p:nvPicPr>
        <p:blipFill>
          <a:blip r:embed="rId3"/>
          <a:stretch>
            <a:fillRect/>
          </a:stretch>
        </p:blipFill>
        <p:spPr>
          <a:xfrm>
            <a:off x="5565806" y="273844"/>
            <a:ext cx="3239104" cy="4566318"/>
          </a:xfrm>
          <a:prstGeom prst="rect">
            <a:avLst/>
          </a:prstGeom>
        </p:spPr>
      </p:pic>
    </p:spTree>
    <p:extLst>
      <p:ext uri="{BB962C8B-B14F-4D97-AF65-F5344CB8AC3E}">
        <p14:creationId xmlns:p14="http://schemas.microsoft.com/office/powerpoint/2010/main" val="329145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TotalTime>
  <Words>2602</Words>
  <Application>Microsoft Office PowerPoint</Application>
  <PresentationFormat>On-screen Show (16:9)</PresentationFormat>
  <Paragraphs>225</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Calibri</vt:lpstr>
      <vt:lpstr>Nunito Sans</vt:lpstr>
      <vt:lpstr>Nunito Sans Black</vt:lpstr>
      <vt:lpstr>Nunito Sans Bold</vt:lpstr>
      <vt:lpstr>Nunito Sans ExtraBold</vt:lpstr>
      <vt:lpstr>Nunito Sans Light</vt:lpstr>
      <vt:lpstr>Office Theme</vt:lpstr>
      <vt:lpstr>Program</vt:lpstr>
      <vt:lpstr>Last year we talked about the ingredients of retention in a Unit</vt:lpstr>
      <vt:lpstr>Last year we talked about the ingredients of retention in a Unit</vt:lpstr>
      <vt:lpstr>This year we’re talking about tools to support with this:</vt:lpstr>
      <vt:lpstr>(Re?-)launching the Program Navigator!</vt:lpstr>
      <vt:lpstr>Program Planner and SIA ideas</vt:lpstr>
      <vt:lpstr>PowerPoint Presentation</vt:lpstr>
      <vt:lpstr>#OutsideIn25 bucket list</vt:lpstr>
      <vt:lpstr>PowerPoint Presentation</vt:lpstr>
      <vt:lpstr>Supporting Quality Scouting!</vt:lpstr>
      <vt:lpstr>PowerPoint Presentation</vt:lpstr>
      <vt:lpstr>Take the 2025 Quality Scouting Challenge!</vt:lpstr>
      <vt:lpstr>PowerPoint Presentation</vt:lpstr>
      <vt:lpstr>Nationally, we’re due to review the program!</vt:lpstr>
      <vt:lpstr>Getting to what matters What LOAs can look for when supporting Units</vt:lpstr>
      <vt:lpstr>Getting to what matters What to look for when supporting Units</vt:lpstr>
    </vt:vector>
  </TitlesOfParts>
  <Company>Scouts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Freya Docherty</dc:creator>
  <cp:lastModifiedBy>Sarah Gray</cp:lastModifiedBy>
  <cp:revision>34</cp:revision>
  <dcterms:created xsi:type="dcterms:W3CDTF">2019-02-14T04:33:49Z</dcterms:created>
  <dcterms:modified xsi:type="dcterms:W3CDTF">2025-01-30T22:53:18Z</dcterms:modified>
</cp:coreProperties>
</file>