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0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10" r:id="rId10"/>
    <p:sldId id="311" r:id="rId11"/>
    <p:sldId id="326" r:id="rId12"/>
    <p:sldId id="312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5627"/>
    <a:srgbClr val="FFC82F"/>
    <a:srgbClr val="00A84F"/>
    <a:srgbClr val="9F1C34"/>
    <a:srgbClr val="D82B27"/>
    <a:srgbClr val="003160"/>
    <a:srgbClr val="0E234A"/>
    <a:srgbClr val="0D2349"/>
    <a:srgbClr val="0F2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88489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21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1" i="0" u="none" strike="noStrike" kern="1200" spc="100" baseline="0">
                <a:solidFill>
                  <a:srgbClr val="F2F2F2"/>
                </a:solidFill>
                <a:effectLst>
                  <a:outerShdw dist="38103" dir="5400000">
                    <a:srgbClr val="000000"/>
                  </a:outerShdw>
                </a:effectLst>
                <a:latin typeface="Calibri"/>
              </a:defRPr>
            </a:pPr>
            <a:r>
              <a:rPr lang="en-AU" sz="1600" b="1" i="0" u="none" strike="noStrike" kern="1200" cap="none" spc="100" baseline="0" dirty="0">
                <a:solidFill>
                  <a:srgbClr val="F2F2F2"/>
                </a:solidFill>
                <a:effectLst/>
                <a:uFillTx/>
                <a:latin typeface="Nunito Sans" pitchFamily="2" charset="0"/>
              </a:rPr>
              <a:t>Total Youth Membership over 10 Years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 Youth</c:v>
          </c:tx>
          <c:spPr>
            <a:solidFill>
              <a:srgbClr val="00B0F0"/>
            </a:solidFill>
            <a:ln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D9D9D9"/>
                    </a:solidFill>
                    <a:latin typeface="Nunito Sans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numLit>
              <c:formatCode>General</c:formatCode>
              <c:ptCount val="10"/>
              <c:pt idx="0">
                <c:v>2015</c:v>
              </c:pt>
              <c:pt idx="1">
                <c:v>2016</c:v>
              </c:pt>
              <c:pt idx="2">
                <c:v>2017</c:v>
              </c:pt>
              <c:pt idx="3">
                <c:v>2018</c:v>
              </c:pt>
              <c:pt idx="4">
                <c:v>2019</c:v>
              </c:pt>
              <c:pt idx="5">
                <c:v>2020</c:v>
              </c:pt>
              <c:pt idx="6">
                <c:v>2021</c:v>
              </c:pt>
              <c:pt idx="7">
                <c:v>2022</c:v>
              </c:pt>
              <c:pt idx="8">
                <c:v>2023</c:v>
              </c:pt>
              <c:pt idx="9">
                <c:v>2024</c:v>
              </c:pt>
            </c:numLit>
          </c:cat>
          <c:val>
            <c:numLit>
              <c:formatCode>General</c:formatCode>
              <c:ptCount val="10"/>
              <c:pt idx="0">
                <c:v>16675</c:v>
              </c:pt>
              <c:pt idx="1">
                <c:v>17222</c:v>
              </c:pt>
              <c:pt idx="2">
                <c:v>17320</c:v>
              </c:pt>
              <c:pt idx="3">
                <c:v>17535</c:v>
              </c:pt>
              <c:pt idx="4">
                <c:v>18058</c:v>
              </c:pt>
              <c:pt idx="5">
                <c:v>18058</c:v>
              </c:pt>
              <c:pt idx="6">
                <c:v>18113</c:v>
              </c:pt>
              <c:pt idx="7">
                <c:v>16920</c:v>
              </c:pt>
              <c:pt idx="8">
                <c:v>16298</c:v>
              </c:pt>
              <c:pt idx="9">
                <c:v>15233</c:v>
              </c:pt>
            </c:numLit>
          </c:val>
          <c:extLst>
            <c:ext xmlns:c16="http://schemas.microsoft.com/office/drawing/2014/chart" uri="{C3380CC4-5D6E-409C-BE32-E72D297353CC}">
              <c16:uniqueId val="{00000000-43AE-4324-8360-0A2FD373B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9502928"/>
        <c:axId val="239505808"/>
      </c:barChart>
      <c:valAx>
        <c:axId val="239505808"/>
        <c:scaling>
          <c:orientation val="minMax"/>
          <c:min val="2000"/>
        </c:scaling>
        <c:delete val="0"/>
        <c:axPos val="l"/>
        <c:majorGridlines>
          <c:spPr>
            <a:ln w="9528" cap="flat">
              <a:solidFill>
                <a:srgbClr val="F2F2F2">
                  <a:alpha val="10000"/>
                </a:srgb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239502928"/>
        <c:crosses val="autoZero"/>
        <c:crossBetween val="between"/>
      </c:valAx>
      <c:catAx>
        <c:axId val="239502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1" cap="flat">
            <a:solidFill>
              <a:srgbClr val="F2F2F2">
                <a:alpha val="54000"/>
              </a:srgbClr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23950580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1" i="0" u="none" strike="noStrike" kern="1200" spc="100" baseline="0">
                <a:solidFill>
                  <a:srgbClr val="F2F2F2"/>
                </a:solidFill>
                <a:effectLst/>
                <a:latin typeface="Nunito Sans" pitchFamily="2" charset="0"/>
              </a:defRPr>
            </a:pPr>
            <a:r>
              <a:rPr lang="en-AU" sz="1600" b="1" i="0" u="none" strike="noStrike" kern="1200" cap="none" spc="100" baseline="0">
                <a:solidFill>
                  <a:srgbClr val="F2F2F2"/>
                </a:solidFill>
                <a:effectLst/>
                <a:uFillTx/>
                <a:latin typeface="Nunito Sans" pitchFamily="2" charset="0"/>
              </a:rPr>
              <a:t>%Retention over 8 years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solidFill>
              <a:srgbClr val="00B0F0"/>
            </a:solidFill>
            <a:ln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D9D9D9"/>
                    </a:solidFill>
                    <a:latin typeface="Nunito Sans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8"/>
              <c:pt idx="0">
                <c:v>%Retention 2015</c:v>
              </c:pt>
              <c:pt idx="1">
                <c:v>%Retention 2016</c:v>
              </c:pt>
              <c:pt idx="2">
                <c:v>%Retention 2017</c:v>
              </c:pt>
              <c:pt idx="3">
                <c:v>%Retention 2018</c:v>
              </c:pt>
              <c:pt idx="4">
                <c:v>%Retention 2019</c:v>
              </c:pt>
              <c:pt idx="5">
                <c:v>%Retention 2021</c:v>
              </c:pt>
              <c:pt idx="6">
                <c:v>%Retention 2022</c:v>
              </c:pt>
              <c:pt idx="7">
                <c:v>%Retention 2023</c:v>
              </c:pt>
            </c:strLit>
          </c:cat>
          <c:val>
            <c:numLit>
              <c:formatCode>General</c:formatCode>
              <c:ptCount val="8"/>
              <c:pt idx="0">
                <c:v>0.71340329835082461</c:v>
              </c:pt>
              <c:pt idx="1">
                <c:v>0.69573800952270348</c:v>
              </c:pt>
              <c:pt idx="2">
                <c:v>0.7015011547344111</c:v>
              </c:pt>
              <c:pt idx="3">
                <c:v>0.71924721984602225</c:v>
              </c:pt>
              <c:pt idx="4">
                <c:v>0.59259054158821578</c:v>
              </c:pt>
              <c:pt idx="5">
                <c:v>0.6822171920719925</c:v>
              </c:pt>
              <c:pt idx="6">
                <c:v>0.67251773049645391</c:v>
              </c:pt>
              <c:pt idx="7">
                <c:v>0.67762915695177317</c:v>
              </c:pt>
            </c:numLit>
          </c:val>
          <c:extLst>
            <c:ext xmlns:c16="http://schemas.microsoft.com/office/drawing/2014/chart" uri="{C3380CC4-5D6E-409C-BE32-E72D297353CC}">
              <c16:uniqueId val="{00000000-21E2-430A-896A-BAED44D7D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4422719"/>
        <c:axId val="2084425599"/>
      </c:barChart>
      <c:valAx>
        <c:axId val="2084425599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>
                  <a:alpha val="10000"/>
                </a:srgbClr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2084422719"/>
        <c:crosses val="autoZero"/>
        <c:crossBetween val="between"/>
      </c:valAx>
      <c:catAx>
        <c:axId val="208442271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1" cap="flat">
            <a:solidFill>
              <a:srgbClr val="F2F2F2">
                <a:alpha val="54000"/>
              </a:srgbClr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2084425599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1" i="0" u="none" strike="noStrike" kern="1200" spc="100" baseline="0">
                <a:solidFill>
                  <a:srgbClr val="F2F2F2"/>
                </a:solidFill>
                <a:effectLst/>
                <a:latin typeface="Nunito Sans" pitchFamily="2" charset="0"/>
              </a:defRPr>
            </a:pPr>
            <a:r>
              <a:rPr lang="en-AU" sz="1600" b="1" i="0" u="none" strike="noStrike" kern="1200" cap="none" spc="100" baseline="0">
                <a:solidFill>
                  <a:srgbClr val="F2F2F2"/>
                </a:solidFill>
                <a:effectLst/>
                <a:uFillTx/>
                <a:latin typeface="Nunito Sans" pitchFamily="2" charset="0"/>
              </a:rPr>
              <a:t>2023 Retention by Section 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Total</c:v>
          </c:tx>
          <c:spPr>
            <a:gradFill>
              <a:gsLst>
                <a:gs pos="0">
                  <a:srgbClr val="688FC5"/>
                </a:gs>
                <a:gs pos="100000">
                  <a:srgbClr val="4A81C2"/>
                </a:gs>
              </a:gsLst>
              <a:lin ang="5400000"/>
            </a:gradFill>
            <a:ln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F1C34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AB-417B-8D48-EC140CAB5A7D}"/>
              </c:ext>
            </c:extLst>
          </c:dPt>
          <c:dPt>
            <c:idx val="1"/>
            <c:invertIfNegative val="0"/>
            <c:bubble3D val="0"/>
            <c:spPr>
              <a:solidFill>
                <a:srgbClr val="00A84F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AAB-417B-8D48-EC140CAB5A7D}"/>
              </c:ext>
            </c:extLst>
          </c:dPt>
          <c:dPt>
            <c:idx val="2"/>
            <c:invertIfNegative val="0"/>
            <c:bubble3D val="0"/>
            <c:spPr>
              <a:solidFill>
                <a:srgbClr val="FFC82F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AAB-417B-8D48-EC140CAB5A7D}"/>
              </c:ext>
            </c:extLst>
          </c:dPt>
          <c:dPt>
            <c:idx val="3"/>
            <c:invertIfNegative val="0"/>
            <c:bubble3D val="0"/>
            <c:spPr>
              <a:solidFill>
                <a:srgbClr val="B75627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AB-417B-8D48-EC140CAB5A7D}"/>
              </c:ext>
            </c:extLst>
          </c:dPt>
          <c:dPt>
            <c:idx val="4"/>
            <c:invertIfNegative val="0"/>
            <c:bubble3D val="0"/>
            <c:spPr>
              <a:solidFill>
                <a:srgbClr val="D82B27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AAB-417B-8D48-EC140CAB5A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D9D9D9"/>
                    </a:solidFill>
                    <a:latin typeface="Nunito Sans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VENT</c:v>
              </c:pt>
              <c:pt idx="1">
                <c:v>SCOUT</c:v>
              </c:pt>
              <c:pt idx="2">
                <c:v>CUB</c:v>
              </c:pt>
              <c:pt idx="3">
                <c:v>JOEY</c:v>
              </c:pt>
              <c:pt idx="4">
                <c:v>ROVER</c:v>
              </c:pt>
            </c:strLit>
          </c:cat>
          <c:val>
            <c:numLit>
              <c:formatCode>General</c:formatCode>
              <c:ptCount val="5"/>
              <c:pt idx="0">
                <c:v>0.63028169014084512</c:v>
              </c:pt>
              <c:pt idx="1">
                <c:v>0.65126582278481016</c:v>
              </c:pt>
              <c:pt idx="2">
                <c:v>0.67502116850127014</c:v>
              </c:pt>
              <c:pt idx="3">
                <c:v>0.7235387045813586</c:v>
              </c:pt>
              <c:pt idx="4">
                <c:v>0.78199470432480145</c:v>
              </c:pt>
            </c:numLit>
          </c:val>
          <c:extLst>
            <c:ext xmlns:c16="http://schemas.microsoft.com/office/drawing/2014/chart" uri="{C3380CC4-5D6E-409C-BE32-E72D297353CC}">
              <c16:uniqueId val="{0000000A-2AAB-417B-8D48-EC140CAB5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4423679"/>
        <c:axId val="2084426079"/>
      </c:barChart>
      <c:valAx>
        <c:axId val="2084426079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>
                  <a:alpha val="10000"/>
                </a:srgbClr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2084423679"/>
        <c:crosses val="autoZero"/>
        <c:crossBetween val="between"/>
      </c:valAx>
      <c:catAx>
        <c:axId val="208442367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1" cap="flat">
            <a:solidFill>
              <a:srgbClr val="F2F2F2">
                <a:alpha val="54000"/>
              </a:srgbClr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2084426079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600" b="1" i="0" u="none" strike="noStrike" kern="1200" spc="100" baseline="0">
                <a:solidFill>
                  <a:srgbClr val="F2F2F2"/>
                </a:solidFill>
                <a:effectLst/>
                <a:latin typeface="Nunito Sans" pitchFamily="2" charset="0"/>
              </a:defRPr>
            </a:pPr>
            <a:r>
              <a:rPr lang="en-AU" sz="1600" b="1" i="0" u="none" strike="noStrike" kern="1200" cap="none" spc="100" baseline="0" dirty="0">
                <a:solidFill>
                  <a:srgbClr val="F2F2F2"/>
                </a:solidFill>
                <a:effectLst/>
                <a:uFillTx/>
                <a:latin typeface="Nunito Sans" pitchFamily="2" charset="0"/>
              </a:rPr>
              <a:t>CHURN RATE BY SECTIONS IN FY2024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Series1</c:v>
          </c:tx>
          <c:spPr>
            <a:gradFill>
              <a:gsLst>
                <a:gs pos="0">
                  <a:srgbClr val="688FC5"/>
                </a:gs>
                <a:gs pos="100000">
                  <a:srgbClr val="4A81C2"/>
                </a:gs>
              </a:gsLst>
              <a:lin ang="5400000"/>
            </a:gradFill>
            <a:ln>
              <a:noFill/>
            </a:ln>
            <a:effectLst>
              <a:outerShdw dist="19046" dir="5400000" algn="tl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75627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B4D-4BD1-9595-CAF56F48AE08}"/>
              </c:ext>
            </c:extLst>
          </c:dPt>
          <c:dPt>
            <c:idx val="1"/>
            <c:invertIfNegative val="0"/>
            <c:bubble3D val="0"/>
            <c:spPr>
              <a:solidFill>
                <a:srgbClr val="FFC82F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B4D-4BD1-9595-CAF56F48AE08}"/>
              </c:ext>
            </c:extLst>
          </c:dPt>
          <c:dPt>
            <c:idx val="2"/>
            <c:invertIfNegative val="0"/>
            <c:bubble3D val="0"/>
            <c:spPr>
              <a:solidFill>
                <a:srgbClr val="00A84F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B4D-4BD1-9595-CAF56F48AE08}"/>
              </c:ext>
            </c:extLst>
          </c:dPt>
          <c:dPt>
            <c:idx val="3"/>
            <c:invertIfNegative val="0"/>
            <c:bubble3D val="0"/>
            <c:spPr>
              <a:solidFill>
                <a:srgbClr val="9F1C34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B4D-4BD1-9595-CAF56F48AE08}"/>
              </c:ext>
            </c:extLst>
          </c:dPt>
          <c:dPt>
            <c:idx val="4"/>
            <c:invertIfNegative val="0"/>
            <c:bubble3D val="0"/>
            <c:spPr>
              <a:solidFill>
                <a:srgbClr val="D82B27"/>
              </a:solidFill>
              <a:ln>
                <a:noFill/>
              </a:ln>
              <a:effectLst>
                <a:outerShdw dist="19046" dir="5400000" algn="tl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B4D-4BD1-9595-CAF56F48AE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D9D9D9"/>
                    </a:solidFill>
                    <a:latin typeface="Nunito Sans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Lit>
              <c:ptCount val="5"/>
              <c:pt idx="0">
                <c:v>JOEY</c:v>
              </c:pt>
              <c:pt idx="1">
                <c:v>CUB</c:v>
              </c:pt>
              <c:pt idx="2">
                <c:v>SCOUT</c:v>
              </c:pt>
              <c:pt idx="3">
                <c:v>VENT</c:v>
              </c:pt>
              <c:pt idx="4">
                <c:v>ROVER</c:v>
              </c:pt>
            </c:strLit>
          </c:cat>
          <c:val>
            <c:numLit>
              <c:formatCode>General</c:formatCode>
              <c:ptCount val="5"/>
              <c:pt idx="0">
                <c:v>0.16014799154334039</c:v>
              </c:pt>
              <c:pt idx="1">
                <c:v>0.16787762906309753</c:v>
              </c:pt>
              <c:pt idx="2">
                <c:v>0.19850498338870431</c:v>
              </c:pt>
              <c:pt idx="3">
                <c:v>0.18318318318318319</c:v>
              </c:pt>
              <c:pt idx="4">
                <c:v>0.2</c:v>
              </c:pt>
            </c:numLit>
          </c:val>
          <c:extLst>
            <c:ext xmlns:c16="http://schemas.microsoft.com/office/drawing/2014/chart" uri="{C3380CC4-5D6E-409C-BE32-E72D297353CC}">
              <c16:uniqueId val="{0000000A-FB4D-4BD1-9595-CAF56F48A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760383391"/>
        <c:axId val="1760381471"/>
      </c:barChart>
      <c:valAx>
        <c:axId val="1760381471"/>
        <c:scaling>
          <c:orientation val="minMax"/>
        </c:scaling>
        <c:delete val="0"/>
        <c:axPos val="l"/>
        <c:majorGridlines>
          <c:spPr>
            <a:ln w="9528" cap="flat">
              <a:solidFill>
                <a:srgbClr val="F2F2F2">
                  <a:alpha val="10000"/>
                </a:srgbClr>
              </a:solidFill>
              <a:prstDash val="solid"/>
              <a:round/>
            </a:ln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1760383391"/>
        <c:crosses val="autoZero"/>
        <c:crossBetween val="between"/>
      </c:valAx>
      <c:catAx>
        <c:axId val="176038339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1" cap="flat">
            <a:solidFill>
              <a:srgbClr val="F2F2F2">
                <a:alpha val="54000"/>
              </a:srgbClr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D9D9D9"/>
                </a:solidFill>
                <a:latin typeface="Nunito Sans" pitchFamily="2" charset="0"/>
              </a:defRPr>
            </a:pPr>
            <a:endParaRPr lang="en-US"/>
          </a:p>
        </c:txPr>
        <c:crossAx val="176038147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00" b="0" i="0" u="none" strike="noStrike" kern="1200" baseline="0">
          <a:solidFill>
            <a:srgbClr val="000000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483A5-CEBC-8544-86CE-A2FD51EBD1FA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FC7F7-2C4C-5E49-A596-28463370D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5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8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F31A1-5041-2243-DA4C-1FD3CB8D2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1C516-85A1-3C7F-C76C-012674778F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1D791-8D60-4EBB-3F32-9897F00E6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1C80B-11B7-08DB-0506-502377B994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56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9DCDD-A3B1-6FAD-02F7-2B04D0B3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9B73C-2B74-994C-AD78-AFFF78C3D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27327-1276-8056-A391-1EC07F7B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15E8E-40F3-0EA7-42C1-8AD0A985A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FC7F7-2C4C-5E49-A596-28463370DF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031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104585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5" name="Picture 4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964" y="1200151"/>
            <a:ext cx="6093836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6" name="Picture 5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7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pic>
        <p:nvPicPr>
          <p:cNvPr id="4" name="Picture 3" descr="Scouts_VIC_Master_Vert_FullCol_Rev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3" y="4003842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1"/>
            <a:ext cx="9144000" cy="5143500"/>
          </a:xfrm>
          <a:prstGeom prst="rect">
            <a:avLst/>
          </a:prstGeom>
        </p:spPr>
        <p:txBody>
          <a:bodyPr wrap="square" lIns="0" rIns="0" anchor="t"/>
          <a:lstStyle>
            <a:lvl1pPr marL="0" indent="0">
              <a:buNone/>
              <a:defRPr sz="3200">
                <a:latin typeface="Nunito Sans" charset="0"/>
                <a:ea typeface="Nunito Sans" charset="0"/>
                <a:cs typeface="Nunito Sans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2" name="Picture 1" descr="Scouts_VIC_Master_Vert_FullCol_CMY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34" y="4003843"/>
            <a:ext cx="933167" cy="11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4" r:id="rId6"/>
    <p:sldLayoutId id="2147483655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Nunito Sans Black"/>
          <a:ea typeface="+mj-ea"/>
          <a:cs typeface="Nunito Sans Blac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FFFFFF"/>
          </a:solidFill>
          <a:latin typeface="Nunito Sans Light"/>
          <a:ea typeface="+mn-ea"/>
          <a:cs typeface="Nunito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FAB19-BD4B-B0CB-8E8E-98A89FC0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8D9A-012D-B2A2-085C-DB270CD1C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32" y="2020490"/>
            <a:ext cx="8564335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AU" sz="4900" dirty="0"/>
              <a:t>Youth Recruitment</a:t>
            </a:r>
            <a:br>
              <a:rPr lang="en-AU" sz="4900" dirty="0"/>
            </a:br>
            <a:r>
              <a:rPr lang="en-AU" sz="4900" dirty="0"/>
              <a:t>and Retention</a:t>
            </a:r>
            <a:endParaRPr lang="en-US" sz="49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550B26-280E-8438-ED3C-5787E350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52692"/>
            <a:ext cx="6400800" cy="1314450"/>
          </a:xfrm>
        </p:spPr>
        <p:txBody>
          <a:bodyPr>
            <a:normAutofit/>
          </a:bodyPr>
          <a:lstStyle/>
          <a:p>
            <a:r>
              <a:rPr lang="en-US" sz="3500" dirty="0">
                <a:latin typeface="Nunito Sans" pitchFamily="2" charset="0"/>
              </a:rPr>
              <a:t>Daniella Taglieri</a:t>
            </a:r>
          </a:p>
          <a:p>
            <a:r>
              <a:rPr lang="en-US" dirty="0"/>
              <a:t>Deputy Chief Commissioner</a:t>
            </a:r>
          </a:p>
        </p:txBody>
      </p:sp>
    </p:spTree>
    <p:extLst>
      <p:ext uri="{BB962C8B-B14F-4D97-AF65-F5344CB8AC3E}">
        <p14:creationId xmlns:p14="http://schemas.microsoft.com/office/powerpoint/2010/main" val="258316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50E25-C2C3-2710-440E-E3578ECF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A2776-13E4-7D17-EC78-19D1CEA2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Rover Scouts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1B58-FBD2-9506-DDC0-7843FAF1A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222"/>
            <a:ext cx="7208520" cy="2452297"/>
          </a:xfrm>
        </p:spPr>
        <p:txBody>
          <a:bodyPr>
            <a:noAutofit/>
          </a:bodyPr>
          <a:lstStyle/>
          <a:p>
            <a:r>
              <a:rPr lang="en-AU" sz="2000" dirty="0"/>
              <a:t>Meet Bill the Duck</a:t>
            </a:r>
          </a:p>
          <a:p>
            <a:r>
              <a:rPr lang="en-AU" sz="2000" dirty="0"/>
              <a:t>Revamped the 17.5 email</a:t>
            </a:r>
          </a:p>
          <a:p>
            <a:r>
              <a:rPr lang="en-AU" sz="2000" dirty="0"/>
              <a:t>Stole the VVC handbook idea and are adapting it</a:t>
            </a:r>
          </a:p>
          <a:p>
            <a:r>
              <a:rPr lang="en-AU" sz="2000" dirty="0"/>
              <a:t>Have overhauled what they are doing at Venturer events</a:t>
            </a:r>
          </a:p>
        </p:txBody>
      </p:sp>
    </p:spTree>
    <p:extLst>
      <p:ext uri="{BB962C8B-B14F-4D97-AF65-F5344CB8AC3E}">
        <p14:creationId xmlns:p14="http://schemas.microsoft.com/office/powerpoint/2010/main" val="275197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BE70750C-5089-9E5D-B526-5680EBDBF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3645281"/>
              </p:ext>
            </p:extLst>
          </p:nvPr>
        </p:nvGraphicFramePr>
        <p:xfrm>
          <a:off x="989861" y="619332"/>
          <a:ext cx="7164278" cy="390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750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372CB7D-37EF-51AD-F6AA-9E771B5FF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0992"/>
            <a:ext cx="9144000" cy="609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0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>
            <a:extLst>
              <a:ext uri="{FF2B5EF4-FFF2-40B4-BE49-F238E27FC236}">
                <a16:creationId xmlns:a16="http://schemas.microsoft.com/office/drawing/2014/main" id="{D6FA4AA1-5926-4BDA-EEE7-DC451A837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005766"/>
              </p:ext>
            </p:extLst>
          </p:nvPr>
        </p:nvGraphicFramePr>
        <p:xfrm>
          <a:off x="565468" y="507647"/>
          <a:ext cx="8013064" cy="394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441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4">
            <a:extLst>
              <a:ext uri="{FF2B5EF4-FFF2-40B4-BE49-F238E27FC236}">
                <a16:creationId xmlns:a16="http://schemas.microsoft.com/office/drawing/2014/main" id="{2CB5E0D7-1F42-7C7C-F9F5-C3B0CB918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101698"/>
              </p:ext>
            </p:extLst>
          </p:nvPr>
        </p:nvGraphicFramePr>
        <p:xfrm>
          <a:off x="1201176" y="490540"/>
          <a:ext cx="6741647" cy="416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53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8CA001-5BC2-C1E0-7B06-5EDE99464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610880"/>
              </p:ext>
            </p:extLst>
          </p:nvPr>
        </p:nvGraphicFramePr>
        <p:xfrm>
          <a:off x="1083075" y="285750"/>
          <a:ext cx="69778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997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B7A26F-423D-483D-AF43-17FB672F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Joey Scouts</a:t>
            </a:r>
            <a:endParaRPr lang="en-AU" dirty="0"/>
          </a:p>
        </p:txBody>
      </p:sp>
      <p:pic>
        <p:nvPicPr>
          <p:cNvPr id="7" name="Picture 6" descr="A cartoon characters jumping in the air&#10;&#10;Description automatically generated">
            <a:extLst>
              <a:ext uri="{FF2B5EF4-FFF2-40B4-BE49-F238E27FC236}">
                <a16:creationId xmlns:a16="http://schemas.microsoft.com/office/drawing/2014/main" id="{3AC5C2D5-32D2-3312-2C45-8965AA9F5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255" y="1058526"/>
            <a:ext cx="3375660" cy="337566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B548E2-46AD-F1D5-E689-BFAA6F34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" y="880349"/>
            <a:ext cx="3732014" cy="37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8D21-4852-36ED-532E-412093E0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AJ2028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AD140-6164-0BC2-DF49-2EF149ADD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6827520" cy="3737370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Nunito Sans Light" pitchFamily="2" charset="0"/>
              </a:rPr>
              <a:t>Extranet tells us that we have 1,037 Cub Scouts and 1,016 Scouts who are 11 years of age.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Nunito Sans Light" pitchFamily="2" charset="0"/>
              </a:rPr>
              <a:t>If Jamboree was in 2029; they would have missed out.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Nunito Sans Bold" pitchFamily="2" charset="0"/>
              </a:rPr>
              <a:t>However,</a:t>
            </a:r>
            <a:r>
              <a:rPr lang="en-US" altLang="en-US" sz="2400" dirty="0">
                <a:latin typeface="Nunito Sans Light" pitchFamily="2" charset="0"/>
              </a:rPr>
              <a:t> </a:t>
            </a:r>
            <a:r>
              <a:rPr lang="en-US" altLang="en-US" sz="2400" dirty="0">
                <a:latin typeface="Nunito Sans" pitchFamily="2" charset="0"/>
              </a:rPr>
              <a:t>they can all attend a 2028 Jamboree! </a:t>
            </a:r>
          </a:p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Nunito Sans Light" pitchFamily="2" charset="0"/>
              </a:rPr>
              <a:t>Only 322 out of a total of 2,053 attended AJ2025 – this means there are 1,731 youth possibly thinking they won’t get to a Jamboree unless we tell them.</a:t>
            </a:r>
          </a:p>
          <a:p>
            <a:endParaRPr lang="en-AU" dirty="0">
              <a:latin typeface="Nunito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different events&#10;&#10;Description automatically generated with medium confidence">
            <a:extLst>
              <a:ext uri="{FF2B5EF4-FFF2-40B4-BE49-F238E27FC236}">
                <a16:creationId xmlns:a16="http://schemas.microsoft.com/office/drawing/2014/main" id="{1F574590-5F82-6E6B-09AE-F1D7532C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40" t="59432" r="28497" b="3682"/>
          <a:stretch/>
        </p:blipFill>
        <p:spPr>
          <a:xfrm>
            <a:off x="960507" y="430648"/>
            <a:ext cx="7222985" cy="4282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803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2BCD5-24EF-9FF2-BA72-F5D5A50DE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67" y="422610"/>
            <a:ext cx="7309266" cy="429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8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B8553-F1C0-F139-30D3-659E8F4B9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E79C4-0D1B-28FD-BCB6-C4C220B2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dirty="0"/>
              <a:t>Venturer Scouts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2A21-F018-0C6C-9ADB-3281F2209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34680"/>
            <a:ext cx="5455920" cy="2316240"/>
          </a:xfrm>
        </p:spPr>
        <p:txBody>
          <a:bodyPr>
            <a:noAutofit/>
          </a:bodyPr>
          <a:lstStyle/>
          <a:p>
            <a:r>
              <a:rPr lang="en-AU" sz="2000" dirty="0"/>
              <a:t>The Victorian Venturer Council visited every 14 year old at AJ2025</a:t>
            </a:r>
          </a:p>
          <a:p>
            <a:r>
              <a:rPr lang="en-AU" sz="2000" dirty="0"/>
              <a:t>Created the handbook for linking Scouts</a:t>
            </a:r>
          </a:p>
        </p:txBody>
      </p:sp>
    </p:spTree>
    <p:extLst>
      <p:ext uri="{BB962C8B-B14F-4D97-AF65-F5344CB8AC3E}">
        <p14:creationId xmlns:p14="http://schemas.microsoft.com/office/powerpoint/2010/main" val="203378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155</Words>
  <Application>Microsoft Office PowerPoint</Application>
  <PresentationFormat>On-screen Show (16:9)</PresentationFormat>
  <Paragraphs>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Nunito Sans</vt:lpstr>
      <vt:lpstr>Nunito Sans Black</vt:lpstr>
      <vt:lpstr>Nunito Sans Bold</vt:lpstr>
      <vt:lpstr>Nunito Sans Light</vt:lpstr>
      <vt:lpstr>Office Theme</vt:lpstr>
      <vt:lpstr>Youth Recruitment and Retention</vt:lpstr>
      <vt:lpstr>PowerPoint Presentation</vt:lpstr>
      <vt:lpstr>PowerPoint Presentation</vt:lpstr>
      <vt:lpstr>PowerPoint Presentation</vt:lpstr>
      <vt:lpstr>Joey Scouts</vt:lpstr>
      <vt:lpstr>AJ2028</vt:lpstr>
      <vt:lpstr>PowerPoint Presentation</vt:lpstr>
      <vt:lpstr>PowerPoint Presentation</vt:lpstr>
      <vt:lpstr>Venturer Scouts</vt:lpstr>
      <vt:lpstr>Rover Scouts</vt:lpstr>
      <vt:lpstr>PowerPoint Presentation</vt:lpstr>
      <vt:lpstr>PowerPoint Presentation</vt:lpstr>
    </vt:vector>
  </TitlesOfParts>
  <Company>Scouts Victoria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Freya Docherty</dc:creator>
  <cp:lastModifiedBy>Sarah Gray</cp:lastModifiedBy>
  <cp:revision>38</cp:revision>
  <dcterms:created xsi:type="dcterms:W3CDTF">2019-02-14T04:33:49Z</dcterms:created>
  <dcterms:modified xsi:type="dcterms:W3CDTF">2025-01-31T02:05:00Z</dcterms:modified>
</cp:coreProperties>
</file>