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300" r:id="rId2"/>
    <p:sldId id="319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160"/>
    <a:srgbClr val="0E234A"/>
    <a:srgbClr val="0D2349"/>
    <a:srgbClr val="0F24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88489" autoAdjust="0"/>
  </p:normalViewPr>
  <p:slideViewPr>
    <p:cSldViewPr snapToGrid="0" snapToObjects="1" showGuides="1">
      <p:cViewPr varScale="1">
        <p:scale>
          <a:sx n="126" d="100"/>
          <a:sy n="126" d="100"/>
        </p:scale>
        <p:origin x="1110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483A5-CEBC-8544-86CE-A2FD51EBD1FA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FC7F7-2C4C-5E49-A596-28463370D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52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FC7F7-2C4C-5E49-A596-28463370DF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081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F31A1-5041-2243-DA4C-1FD3CB8D2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E1C516-85A1-3C7F-C76C-012674778F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11D791-8D60-4EBB-3F32-9897F00E64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31C80B-11B7-08DB-0506-502377B994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FC7F7-2C4C-5E49-A596-28463370DF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556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E9DCDD-A3B1-6FAD-02F7-2B04D0B35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59B73C-2B74-994C-AD78-AFFF78C3D7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E27327-1276-8056-A391-1EC07F7B4C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15E8E-40F3-0EA7-42C1-8AD0A985A9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FC7F7-2C4C-5E49-A596-28463370DF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980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0AE1B9-1CCA-CC08-B685-D856488BA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266C9F-A35C-A34F-B297-8F132AECC9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87ED23-2FB8-472E-F082-368BBA397E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9EA093-D00F-25AB-8B9A-0DA90A8B71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FC7F7-2C4C-5E49-A596-28463370DF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94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F9DCA-1BBE-7C22-303D-3D96FB639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91091D-DAF1-0FE9-363F-B69B7583E3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2E6833-2911-FD76-0A9E-A5647A236F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9EEC4-5471-E2C6-04DD-595B57519F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FC7F7-2C4C-5E49-A596-28463370DF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02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C3159-1D35-AB2E-21D8-1D8061E88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0CDA3D-9396-32FB-9740-5CEF0E13E9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6A6C7E-FE8D-AAC8-3B65-213C946C9A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DB22AE-9254-CDC1-AD8D-8A448876B5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FC7F7-2C4C-5E49-A596-28463370DF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51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pic>
        <p:nvPicPr>
          <p:cNvPr id="4" name="Picture 3" descr="Scouts_VIC_Master_Vert_FullCol_Rev_CMY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833" y="4003842"/>
            <a:ext cx="933167" cy="113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65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0031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pic>
        <p:nvPicPr>
          <p:cNvPr id="5" name="Picture 4" descr="Scouts_VIC_Master_Vert_FullCol_Rev_CMY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833" y="4003842"/>
            <a:ext cx="933167" cy="113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496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pic>
        <p:nvPicPr>
          <p:cNvPr id="5" name="Picture 4" descr="Scouts_VIC_Master_Vert_FullCol_Rev_CMY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833" y="4003842"/>
            <a:ext cx="933167" cy="113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04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6104585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pic>
        <p:nvPicPr>
          <p:cNvPr id="5" name="Picture 4" descr="Scouts_VIC_Master_Vert_FullCol_Rev_CMY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833" y="4003842"/>
            <a:ext cx="933167" cy="113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1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2964" y="1200151"/>
            <a:ext cx="6093836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pic>
        <p:nvPicPr>
          <p:cNvPr id="6" name="Picture 5" descr="Scouts_VIC_Master_Vert_FullCol_Rev_CMY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833" y="4003842"/>
            <a:ext cx="933167" cy="113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070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pic>
        <p:nvPicPr>
          <p:cNvPr id="4" name="Picture 3" descr="Scouts_VIC_Master_Vert_FullCol_Rev_CMY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833" y="4003842"/>
            <a:ext cx="933167" cy="113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0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" y="1"/>
            <a:ext cx="9144000" cy="5143500"/>
          </a:xfrm>
          <a:prstGeom prst="rect">
            <a:avLst/>
          </a:prstGeom>
        </p:spPr>
        <p:txBody>
          <a:bodyPr wrap="square" lIns="0" rIns="0" anchor="t"/>
          <a:lstStyle>
            <a:lvl1pPr marL="0" indent="0">
              <a:buNone/>
              <a:defRPr sz="3200">
                <a:latin typeface="Nunito Sans" charset="0"/>
                <a:ea typeface="Nunito Sans" charset="0"/>
                <a:cs typeface="Nunito Sans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pic>
        <p:nvPicPr>
          <p:cNvPr id="2" name="Picture 1" descr="Scouts_VIC_Master_Vert_FullCol_CMY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834" y="4003843"/>
            <a:ext cx="933167" cy="113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33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13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8" r:id="rId5"/>
    <p:sldLayoutId id="2147483654" r:id="rId6"/>
    <p:sldLayoutId id="2147483655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000" b="0" i="0" kern="1200">
          <a:solidFill>
            <a:srgbClr val="FFFFFF"/>
          </a:solidFill>
          <a:latin typeface="Nunito Sans Black"/>
          <a:ea typeface="+mj-ea"/>
          <a:cs typeface="Nunito Sans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rgbClr val="FFFFFF"/>
          </a:solidFill>
          <a:latin typeface="Nunito Sans Light"/>
          <a:ea typeface="+mn-ea"/>
          <a:cs typeface="Nunito Sans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FFFFFF"/>
          </a:solidFill>
          <a:latin typeface="Nunito Sans Light"/>
          <a:ea typeface="+mn-ea"/>
          <a:cs typeface="Nunito Sans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FFFFFF"/>
          </a:solidFill>
          <a:latin typeface="Nunito Sans Light"/>
          <a:ea typeface="+mn-ea"/>
          <a:cs typeface="Nunito Sans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rgbClr val="FFFFFF"/>
          </a:solidFill>
          <a:latin typeface="Nunito Sans Light"/>
          <a:ea typeface="+mn-ea"/>
          <a:cs typeface="Nunito Sans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rgbClr val="FFFFFF"/>
          </a:solidFill>
          <a:latin typeface="Nunito Sans Light"/>
          <a:ea typeface="+mn-ea"/>
          <a:cs typeface="Nunito Sans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FAB19-BD4B-B0CB-8E8E-98A89FC01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78D9A-012D-B2A2-085C-DB270CD1C0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832" y="2020490"/>
            <a:ext cx="8564335" cy="1102519"/>
          </a:xfrm>
        </p:spPr>
        <p:txBody>
          <a:bodyPr>
            <a:normAutofit/>
          </a:bodyPr>
          <a:lstStyle/>
          <a:p>
            <a:pPr algn="ctr"/>
            <a:r>
              <a:rPr lang="en-AU" sz="4900" dirty="0"/>
              <a:t>People and Culture</a:t>
            </a:r>
            <a:endParaRPr lang="en-US" sz="49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8550B26-280E-8438-ED3C-5787E3500A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152692"/>
            <a:ext cx="6400800" cy="1314450"/>
          </a:xfrm>
        </p:spPr>
        <p:txBody>
          <a:bodyPr>
            <a:normAutofit/>
          </a:bodyPr>
          <a:lstStyle/>
          <a:p>
            <a:r>
              <a:rPr lang="en-US" sz="3500" dirty="0">
                <a:latin typeface="Nunito Sans" pitchFamily="2" charset="0"/>
              </a:rPr>
              <a:t>Daniella Taglieri</a:t>
            </a:r>
          </a:p>
          <a:p>
            <a:r>
              <a:rPr lang="en-US" dirty="0"/>
              <a:t>Deputy Chief Commissioner</a:t>
            </a:r>
          </a:p>
        </p:txBody>
      </p:sp>
    </p:spTree>
    <p:extLst>
      <p:ext uri="{BB962C8B-B14F-4D97-AF65-F5344CB8AC3E}">
        <p14:creationId xmlns:p14="http://schemas.microsoft.com/office/powerpoint/2010/main" val="2583165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document&#10;&#10;Description automatically generated">
            <a:extLst>
              <a:ext uri="{FF2B5EF4-FFF2-40B4-BE49-F238E27FC236}">
                <a16:creationId xmlns:a16="http://schemas.microsoft.com/office/drawing/2014/main" id="{ED28CB7A-909B-4570-915E-D6AC86864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36" y="744122"/>
            <a:ext cx="7238127" cy="36552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4100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BBC2BAE-DEB0-9A01-C7F9-72CF4AD26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31" y="958025"/>
            <a:ext cx="7288338" cy="322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15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734F80E-EC5B-1449-A535-6FEC327AD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160" y="265150"/>
            <a:ext cx="5389679" cy="46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12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B8553-F1C0-F139-30D3-659E8F4B9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E79C4-0D1B-28FD-BCB6-C4C220B28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400" dirty="0"/>
              <a:t>Incident reports</a:t>
            </a:r>
            <a:endParaRPr lang="en-US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62A21-F018-0C6C-9ADB-3281F22098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044180"/>
            <a:ext cx="7094220" cy="3394472"/>
          </a:xfrm>
        </p:spPr>
        <p:txBody>
          <a:bodyPr>
            <a:noAutofit/>
          </a:bodyPr>
          <a:lstStyle/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en-AU" sz="1800" kern="100" dirty="0">
                <a:effectLst/>
                <a:latin typeface="Nunito Sans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Please use this form for:</a:t>
            </a: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sz="1800" kern="100" dirty="0">
                <a:effectLst/>
                <a:latin typeface="Nunito Sans Ligh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An incident that meets the criteria for calling the </a:t>
            </a:r>
            <a:r>
              <a:rPr lang="en-AU" sz="1800" kern="100" dirty="0">
                <a:effectLst/>
                <a:latin typeface="Nunito Sans Bold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Emergency Line </a:t>
            </a:r>
            <a:r>
              <a:rPr lang="en-AU" sz="1800" kern="100" dirty="0">
                <a:latin typeface="Nunito Sans Bold" pitchFamily="2" charset="0"/>
                <a:cs typeface="Times New Roman" panose="02020603050405020304" pitchFamily="18" charset="0"/>
              </a:rPr>
              <a:t>8543 9877</a:t>
            </a:r>
            <a:r>
              <a:rPr lang="en-AU" sz="1800" kern="100" dirty="0">
                <a:latin typeface="Nunito Sans" pitchFamily="2" charset="0"/>
                <a:cs typeface="Times New Roman" panose="02020603050405020304" pitchFamily="18" charset="0"/>
              </a:rPr>
              <a:t> </a:t>
            </a:r>
            <a:r>
              <a:rPr lang="en-AU" sz="1800" kern="100" dirty="0">
                <a:effectLst/>
                <a:latin typeface="Nunito Sans Ligh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(see the Safety tab)</a:t>
            </a: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sz="1800" kern="100" dirty="0">
                <a:effectLst/>
                <a:latin typeface="Nunito Sans Ligh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An incident where a member of the public is injured or impacted, regardless of the severity</a:t>
            </a: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sz="1800" kern="100" dirty="0">
                <a:effectLst/>
                <a:latin typeface="Nunito Sans Ligh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An incident where the injured party is incapable of returning to the activity</a:t>
            </a: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sz="1800" kern="100" dirty="0">
                <a:effectLst/>
                <a:latin typeface="Nunito Sans Ligh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An incident that requires treatment beyond first aid</a:t>
            </a: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sz="1800" kern="100" dirty="0">
                <a:effectLst/>
                <a:latin typeface="Nunito Sans Ligh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 near miss or minor incident where the consequences could have been more significant or could become evident in the future</a:t>
            </a: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AU" sz="1800" kern="100" dirty="0">
              <a:effectLst/>
              <a:latin typeface="Nunito Sans Light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6000"/>
              </a:lnSpc>
              <a:buNone/>
            </a:pPr>
            <a:endParaRPr lang="en-AU" sz="1800" dirty="0">
              <a:latin typeface="Nunito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786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50E25-C2C3-2710-440E-E3578ECFA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A2776-13E4-7D17-EC78-19D1CEA21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400" dirty="0"/>
              <a:t>Plans in 2025</a:t>
            </a:r>
            <a:endParaRPr lang="en-US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F1B58-FBD2-9506-DDC0-7843FAF1A7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27223"/>
            <a:ext cx="7310284" cy="1148414"/>
          </a:xfrm>
        </p:spPr>
        <p:txBody>
          <a:bodyPr>
            <a:noAutofit/>
          </a:bodyPr>
          <a:lstStyle/>
          <a:p>
            <a:r>
              <a:rPr lang="en-AU" sz="2000" dirty="0"/>
              <a:t>The operational risk and safety working party</a:t>
            </a:r>
          </a:p>
          <a:p>
            <a:r>
              <a:rPr lang="en-AU" sz="2000" dirty="0"/>
              <a:t>A focus on preventing and reacting to anaphylactic episodes</a:t>
            </a:r>
          </a:p>
        </p:txBody>
      </p:sp>
    </p:spTree>
    <p:extLst>
      <p:ext uri="{BB962C8B-B14F-4D97-AF65-F5344CB8AC3E}">
        <p14:creationId xmlns:p14="http://schemas.microsoft.com/office/powerpoint/2010/main" val="2751978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1F073-3DBF-AFA1-CD29-F8990FEE7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Child safety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AD786-FD21-6E6F-4222-E76C79445A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925831"/>
            <a:ext cx="7033260" cy="3737370"/>
          </a:xfrm>
        </p:spPr>
        <p:txBody>
          <a:bodyPr>
            <a:noAutofit/>
          </a:bodyPr>
          <a:lstStyle/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en-AU" sz="1600" kern="100" dirty="0">
                <a:effectLst/>
                <a:latin typeface="Nunito Sans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Please use this form:</a:t>
            </a:r>
          </a:p>
          <a:p>
            <a:pPr marL="342900" lvl="0" indent="-342900">
              <a:lnSpc>
                <a:spcPct val="9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sz="1300" kern="100" dirty="0">
                <a:effectLst/>
                <a:latin typeface="Nunito Sans Ligh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If the person of concern is under 18</a:t>
            </a:r>
          </a:p>
          <a:p>
            <a:pPr marL="342900" lvl="0" indent="-342900">
              <a:lnSpc>
                <a:spcPct val="9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sz="1300" kern="100" dirty="0">
                <a:effectLst/>
                <a:latin typeface="Nunito Sans Ligh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If you form a reasonable belief that a young person could be at risk of harm or you have concerns for their safety or well-being. This could be for many reasons, including mental health or family violence.</a:t>
            </a:r>
          </a:p>
          <a:p>
            <a:pPr marL="342900" lvl="0" indent="-342900">
              <a:lnSpc>
                <a:spcPct val="9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sz="1300" kern="100" dirty="0">
                <a:effectLst/>
                <a:latin typeface="Nunito Sans Ligh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If someone discloses sexual, physical, psychological or emotional harm or neglect towards a young person. This includes any disclosures from young people in regard to harm towards themselves.</a:t>
            </a:r>
          </a:p>
          <a:p>
            <a:pPr marL="342900" lvl="0" indent="-342900">
              <a:lnSpc>
                <a:spcPct val="9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sz="1300" kern="100" dirty="0">
                <a:effectLst/>
                <a:latin typeface="Nunito Sans Ligh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If you have observed harmful behaviour towards a young person or seen suspected signs of abuse</a:t>
            </a:r>
          </a:p>
          <a:p>
            <a:pPr marL="342900" lvl="0" indent="-342900">
              <a:lnSpc>
                <a:spcPct val="9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sz="1300" kern="100" dirty="0">
                <a:effectLst/>
                <a:latin typeface="Nunito Sans Ligh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You have observed a young person participate in harmful behaviour towards themselves or someone else</a:t>
            </a:r>
          </a:p>
          <a:p>
            <a:pPr marL="342900" lvl="0" indent="-342900">
              <a:lnSpc>
                <a:spcPct val="9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sz="1300" kern="100" dirty="0">
                <a:effectLst/>
                <a:latin typeface="Nunito Sans Ligh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You have an incident that is continuing to escalate beyond local resource capacity or assistance by Scouts Victoria is required</a:t>
            </a:r>
          </a:p>
          <a:p>
            <a:pPr>
              <a:lnSpc>
                <a:spcPct val="106000"/>
              </a:lnSpc>
            </a:pPr>
            <a:endParaRPr lang="en-AU" sz="1200" dirty="0">
              <a:latin typeface="Nunito Sans Light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725BEC-6B29-7AAF-3245-2EDCD70BE5B6}"/>
              </a:ext>
            </a:extLst>
          </p:cNvPr>
          <p:cNvSpPr txBox="1"/>
          <p:nvPr/>
        </p:nvSpPr>
        <p:spPr>
          <a:xfrm>
            <a:off x="457200" y="458188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Nunito Sans Bold" pitchFamily="2" charset="0"/>
              </a:rPr>
              <a:t>Child Safety Line 1800 870 772</a:t>
            </a:r>
          </a:p>
        </p:txBody>
      </p:sp>
    </p:spTree>
    <p:extLst>
      <p:ext uri="{BB962C8B-B14F-4D97-AF65-F5344CB8AC3E}">
        <p14:creationId xmlns:p14="http://schemas.microsoft.com/office/powerpoint/2010/main" val="2296008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C842EE-6069-D65E-7519-55D85E062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277E3-AE74-B76F-1DDC-1A09FFE12F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27222"/>
            <a:ext cx="4114800" cy="2429438"/>
          </a:xfrm>
        </p:spPr>
        <p:txBody>
          <a:bodyPr>
            <a:noAutofit/>
          </a:bodyPr>
          <a:lstStyle/>
          <a:p>
            <a:r>
              <a:rPr lang="en-AU" sz="2000" dirty="0"/>
              <a:t>Thank you</a:t>
            </a:r>
          </a:p>
          <a:p>
            <a:r>
              <a:rPr lang="en-AU" sz="2000" dirty="0"/>
              <a:t>Ensuring posters are on display</a:t>
            </a:r>
          </a:p>
          <a:p>
            <a:r>
              <a:rPr lang="en-AU" sz="2000" dirty="0"/>
              <a:t>Further developing Unit Codes of Conduct </a:t>
            </a:r>
          </a:p>
          <a:p>
            <a:r>
              <a:rPr lang="en-AU" sz="2000" dirty="0"/>
              <a:t>Improved reporting</a:t>
            </a:r>
          </a:p>
          <a:p>
            <a:r>
              <a:rPr lang="en-AU" sz="2000" dirty="0"/>
              <a:t>Increased understanding of digital safety</a:t>
            </a:r>
          </a:p>
          <a:p>
            <a:endParaRPr lang="en-AU" sz="2000" dirty="0"/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0148051D-33AF-D05F-4086-610984660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920" y="614987"/>
            <a:ext cx="2779273" cy="391352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D0C4B94-60C6-F095-8393-6303186CC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en-AU" sz="3400" dirty="0"/>
              <a:t>Plans in 2025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4261147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26DF7-A9F4-6146-B90B-86E554DAB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social media page&#10;&#10;Description automatically generated">
            <a:extLst>
              <a:ext uri="{FF2B5EF4-FFF2-40B4-BE49-F238E27FC236}">
                <a16:creationId xmlns:a16="http://schemas.microsoft.com/office/drawing/2014/main" id="{C6919A1F-3864-2ED7-DCDB-EF9A3B7D8D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774" y="519553"/>
            <a:ext cx="6314452" cy="41043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3780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DA1C0-63D0-A71E-6049-A7CADE73F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7B47E-C89A-F297-57B2-4FAE61FAF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Adult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FFE6D-375D-7609-6051-54784F63CF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059420"/>
            <a:ext cx="6294120" cy="3737370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AU" sz="1600" kern="100" dirty="0">
                <a:effectLst/>
                <a:latin typeface="Nunito Sans Ligh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Please use this form if the person of concern is a member of Scouts Victoria, is 18 years old (or older) </a:t>
            </a:r>
            <a:r>
              <a:rPr lang="en-AU" sz="1600" kern="100" dirty="0">
                <a:effectLst/>
                <a:latin typeface="Nunito Sans Bold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AND</a:t>
            </a:r>
            <a:r>
              <a:rPr lang="en-AU" sz="1600" kern="100" dirty="0">
                <a:effectLst/>
                <a:latin typeface="Nunito Sans Ligh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one of the following apply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sz="1600" kern="100" dirty="0">
                <a:effectLst/>
                <a:latin typeface="Nunito Sans Ligh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You have experienced discrimination, harassment or bullying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sz="1600" kern="100" dirty="0">
                <a:effectLst/>
                <a:latin typeface="Nunito Sans Ligh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You believe you have been treated unfairly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sz="1600" kern="100" dirty="0">
                <a:effectLst/>
                <a:latin typeface="Nunito Sans Ligh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You would like to make a complaint about a member’s behaviour or actions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sz="1600" kern="100" dirty="0">
                <a:effectLst/>
                <a:latin typeface="Nunito Sans Ligh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You have concerns that a member has breached the Adult Code of Conduct, Code of Ethics or an appropriate policy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sz="1600" kern="100" dirty="0">
                <a:effectLst/>
                <a:latin typeface="Nunito Sans Ligh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You would like support with managing an adult conflict, dispute or grievance</a:t>
            </a:r>
          </a:p>
          <a:p>
            <a:endParaRPr lang="en-AU" sz="1800" dirty="0">
              <a:latin typeface="Nunito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59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5C24FC-636A-DF72-1BF3-1076980C1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74F53-6B2D-21C7-9EB6-F22FED16B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400" dirty="0"/>
              <a:t>Plans in 2025</a:t>
            </a:r>
            <a:endParaRPr lang="en-US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EC85E-2F7D-B59F-7512-202465064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27223"/>
            <a:ext cx="7310284" cy="1148414"/>
          </a:xfrm>
        </p:spPr>
        <p:txBody>
          <a:bodyPr>
            <a:noAutofit/>
          </a:bodyPr>
          <a:lstStyle/>
          <a:p>
            <a:r>
              <a:rPr lang="en-AU" sz="2000" dirty="0"/>
              <a:t>Support teams</a:t>
            </a:r>
          </a:p>
          <a:p>
            <a:pPr lvl="1"/>
            <a:r>
              <a:rPr lang="en-AU" dirty="0"/>
              <a:t>Three types of adult reports and how they are managed</a:t>
            </a:r>
          </a:p>
          <a:p>
            <a:r>
              <a:rPr lang="en-AU" sz="2000" dirty="0"/>
              <a:t>Updated Scouts Australia Adult Code of Conduct</a:t>
            </a:r>
          </a:p>
          <a:p>
            <a:r>
              <a:rPr lang="en-AU" sz="2000" dirty="0"/>
              <a:t>Rover training: </a:t>
            </a:r>
            <a:r>
              <a:rPr lang="en-AU" sz="2000" dirty="0" err="1"/>
              <a:t>Rovering</a:t>
            </a:r>
            <a:r>
              <a:rPr lang="en-AU" sz="2000" dirty="0"/>
              <a:t> by the Scout Law</a:t>
            </a:r>
          </a:p>
          <a:p>
            <a:r>
              <a:rPr lang="en-AU" sz="2000" dirty="0"/>
              <a:t>Legislation updates</a:t>
            </a:r>
          </a:p>
        </p:txBody>
      </p:sp>
    </p:spTree>
    <p:extLst>
      <p:ext uri="{BB962C8B-B14F-4D97-AF65-F5344CB8AC3E}">
        <p14:creationId xmlns:p14="http://schemas.microsoft.com/office/powerpoint/2010/main" val="4148872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</TotalTime>
  <Words>413</Words>
  <Application>Microsoft Office PowerPoint</Application>
  <PresentationFormat>On-screen Show (16:9)</PresentationFormat>
  <Paragraphs>47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Nunito Sans</vt:lpstr>
      <vt:lpstr>Nunito Sans Black</vt:lpstr>
      <vt:lpstr>Nunito Sans Bold</vt:lpstr>
      <vt:lpstr>Nunito Sans Light</vt:lpstr>
      <vt:lpstr>Symbol</vt:lpstr>
      <vt:lpstr>Office Theme</vt:lpstr>
      <vt:lpstr>People and Culture</vt:lpstr>
      <vt:lpstr>PowerPoint Presentation</vt:lpstr>
      <vt:lpstr>Incident reports</vt:lpstr>
      <vt:lpstr>Plans in 2025</vt:lpstr>
      <vt:lpstr>Child safety reports</vt:lpstr>
      <vt:lpstr>Plans in 2025</vt:lpstr>
      <vt:lpstr>PowerPoint Presentation</vt:lpstr>
      <vt:lpstr>Adult reports</vt:lpstr>
      <vt:lpstr>Plans in 2025</vt:lpstr>
      <vt:lpstr>PowerPoint Presentation</vt:lpstr>
      <vt:lpstr>PowerPoint Presentation</vt:lpstr>
    </vt:vector>
  </TitlesOfParts>
  <Company>Scouts Victoria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Freya Docherty</dc:creator>
  <cp:lastModifiedBy>Sarah Gray</cp:lastModifiedBy>
  <cp:revision>35</cp:revision>
  <dcterms:created xsi:type="dcterms:W3CDTF">2019-02-14T04:33:49Z</dcterms:created>
  <dcterms:modified xsi:type="dcterms:W3CDTF">2025-01-30T23:17:03Z</dcterms:modified>
</cp:coreProperties>
</file>