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60"/>
    <a:srgbClr val="0E234A"/>
    <a:srgbClr val="0D2349"/>
    <a:srgbClr val="0F24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56" d="100"/>
          <a:sy n="156" d="100"/>
        </p:scale>
        <p:origin x="808" y="16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483A5-CEBC-8544-86CE-A2FD51EBD1FA}" type="datetimeFigureOut">
              <a:rPr lang="en-US" smtClean="0"/>
              <a:t>1/31/25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AFC7F7-2C4C-5E49-A596-28463370DFA5}" type="slidenum">
              <a:rPr lang="en-US" smtClean="0"/>
              <a:t>‹#›</a:t>
            </a:fld>
            <a:endParaRPr lang="en-US"/>
          </a:p>
        </p:txBody>
      </p:sp>
    </p:spTree>
    <p:extLst>
      <p:ext uri="{BB962C8B-B14F-4D97-AF65-F5344CB8AC3E}">
        <p14:creationId xmlns:p14="http://schemas.microsoft.com/office/powerpoint/2010/main" val="2364952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Rover Scouts: adults from their 18th to their 26th birthdays. The Rover Scout Section is the final Section of the Youth Program. Rover Scouts, are invested as Scouts by accepting the commitment of the Scout Promise and the obligations of the Scout Law, agreeing to abide by the Code of Ethics and Code of Conduct and are current members of a Branch according to Branch rules. Rover Scouts may also serve as Adult Leaders. b. Venturer Scouts (18yo): A Venturer Scout who has had their 18th birthday and not progressed to Rover Scouts in accordance with R8.3.5. Venturer Scouts are invested as Scouts by accepting the commitment of the Scout Promise and the obligations of the Scout Law and upon attaining the age of 18 </a:t>
            </a:r>
            <a:r>
              <a:rPr lang="en-US" dirty="0" err="1"/>
              <a:t>yo</a:t>
            </a:r>
            <a:r>
              <a:rPr lang="en-US" dirty="0"/>
              <a:t>, agreeing to abide by the Code of Ethics and Code of Conduct and are current members of a Branch according to Branch rules. Venturer Scouts who have had their 18th birthday may also serve as Adult Leaders. c. Adult Leaders (including Commissioners/Advisers): Persons appointed to a leadership role to support the non-formal education of young people or in the management of Leaders in Scouts Australia at Group, District, Region, Branch or National levels. Adult Leaders are invested by accepting the commitment of the Scout Promise, agreeing to abide by the Code of Ethics and Code of Conduct and are current members of a Branch according to Branch rules. The Scout Association of Australia 40 - Policy and Rules 14th Edition (December 2024) d. Adult Supporters: Persons appointed to assist those adults in classification c. above in the delivery of the Youth Program on a regular basis and/or providing service to Scouting through membership of committees at within a Group, District, Region, Branch or National level. e. Scout Fellowship: Persons affiliated with a Fellowship (Group/District/Region/Branch) attached to a Formation of Scouts Australia. Scout Fellowship members are invested by accepting the commitment of the Scout Promise, agreeing to abide by the Code of Ethics and Code of Conduct and are current members of a Branch according to Branch rules. f. Life Members/Honorary Members: Adults appointed in accordance with the rules and procedures of Scouts Australia and its Branches in recognition of long and distinguished service and/or support to Scouting. g. Staff: employees of a Branch or Scouts Australia through an employment arrangement recognised under the Fair Work Act 2009 (Cwlth</a:t>
            </a:r>
            <a:endParaRPr lang="en-AU" dirty="0"/>
          </a:p>
        </p:txBody>
      </p:sp>
      <p:sp>
        <p:nvSpPr>
          <p:cNvPr id="4" name="Slide Number Placeholder 3"/>
          <p:cNvSpPr>
            <a:spLocks noGrp="1"/>
          </p:cNvSpPr>
          <p:nvPr>
            <p:ph type="sldNum" sz="quarter" idx="5"/>
          </p:nvPr>
        </p:nvSpPr>
        <p:spPr/>
        <p:txBody>
          <a:bodyPr/>
          <a:lstStyle/>
          <a:p>
            <a:fld id="{21AFC7F7-2C4C-5E49-A596-28463370DFA5}" type="slidenum">
              <a:rPr lang="en-US" smtClean="0"/>
              <a:t>4</a:t>
            </a:fld>
            <a:endParaRPr lang="en-US"/>
          </a:p>
        </p:txBody>
      </p:sp>
    </p:spTree>
    <p:extLst>
      <p:ext uri="{BB962C8B-B14F-4D97-AF65-F5344CB8AC3E}">
        <p14:creationId xmlns:p14="http://schemas.microsoft.com/office/powerpoint/2010/main" val="278553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AFC7F7-2C4C-5E49-A596-28463370DFA5}" type="slidenum">
              <a:rPr lang="en-US" smtClean="0"/>
              <a:t>5</a:t>
            </a:fld>
            <a:endParaRPr lang="en-US"/>
          </a:p>
        </p:txBody>
      </p:sp>
    </p:spTree>
    <p:extLst>
      <p:ext uri="{BB962C8B-B14F-4D97-AF65-F5344CB8AC3E}">
        <p14:creationId xmlns:p14="http://schemas.microsoft.com/office/powerpoint/2010/main" val="148503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Adult Members in Scouting must undertake a National Police Check (see below). If deemed necessary by Branch, an additional Police Check may be requested when there is a change of role or location for a member. Police Checks are to be conducted for every Adult at least every five years. No Adult is to be admitted or readmitted to Scouting where a Police Check makes reference to any offence involving Child Abuse or sexual assault of any kind. The Branch may deny or limit Membership for any other offence(s) at its sole discretion. Where there is an indication that an applicant has resided on a permanent basis outside of Australia, the applicant must provide an international Police Check as part of the screening process. </a:t>
            </a:r>
            <a:r>
              <a:rPr lang="en-US"/>
              <a:t>Of course, where State/Territory Legislation demands a shorter recheck period, that Legislation is to apply.</a:t>
            </a:r>
            <a:endParaRPr lang="en-AU"/>
          </a:p>
        </p:txBody>
      </p:sp>
      <p:sp>
        <p:nvSpPr>
          <p:cNvPr id="4" name="Slide Number Placeholder 3"/>
          <p:cNvSpPr>
            <a:spLocks noGrp="1"/>
          </p:cNvSpPr>
          <p:nvPr>
            <p:ph type="sldNum" sz="quarter" idx="5"/>
          </p:nvPr>
        </p:nvSpPr>
        <p:spPr/>
        <p:txBody>
          <a:bodyPr/>
          <a:lstStyle/>
          <a:p>
            <a:fld id="{21AFC7F7-2C4C-5E49-A596-28463370DFA5}" type="slidenum">
              <a:rPr lang="en-US" smtClean="0"/>
              <a:t>8</a:t>
            </a:fld>
            <a:endParaRPr lang="en-US"/>
          </a:p>
        </p:txBody>
      </p:sp>
    </p:spTree>
    <p:extLst>
      <p:ext uri="{BB962C8B-B14F-4D97-AF65-F5344CB8AC3E}">
        <p14:creationId xmlns:p14="http://schemas.microsoft.com/office/powerpoint/2010/main" val="178440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60 people a week are removed because modules are not done – mostly in the Contributor space. </a:t>
            </a:r>
          </a:p>
        </p:txBody>
      </p:sp>
      <p:sp>
        <p:nvSpPr>
          <p:cNvPr id="4" name="Slide Number Placeholder 3"/>
          <p:cNvSpPr>
            <a:spLocks noGrp="1"/>
          </p:cNvSpPr>
          <p:nvPr>
            <p:ph type="sldNum" sz="quarter" idx="5"/>
          </p:nvPr>
        </p:nvSpPr>
        <p:spPr/>
        <p:txBody>
          <a:bodyPr/>
          <a:lstStyle/>
          <a:p>
            <a:fld id="{21AFC7F7-2C4C-5E49-A596-28463370DFA5}" type="slidenum">
              <a:rPr lang="en-US" smtClean="0"/>
              <a:t>9</a:t>
            </a:fld>
            <a:endParaRPr lang="en-US"/>
          </a:p>
        </p:txBody>
      </p:sp>
    </p:spTree>
    <p:extLst>
      <p:ext uri="{BB962C8B-B14F-4D97-AF65-F5344CB8AC3E}">
        <p14:creationId xmlns:p14="http://schemas.microsoft.com/office/powerpoint/2010/main" val="3056021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000">
                <a:solidFill>
                  <a:schemeClr val="bg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92756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31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AU" dirty="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379496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a:solidFill>
                  <a:schemeClr val="bg1"/>
                </a:solidFill>
              </a:defRPr>
            </a:lvl1pPr>
          </a:lstStyle>
          <a:p>
            <a:r>
              <a:rPr lang="en-AU" dirty="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19820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AU" dirty="0"/>
              <a:t>Click to edit Master title style</a:t>
            </a:r>
            <a:endParaRPr lang="en-US" dirty="0"/>
          </a:p>
        </p:txBody>
      </p:sp>
      <p:sp>
        <p:nvSpPr>
          <p:cNvPr id="3" name="Content Placeholder 2"/>
          <p:cNvSpPr>
            <a:spLocks noGrp="1"/>
          </p:cNvSpPr>
          <p:nvPr>
            <p:ph sz="half" idx="1"/>
          </p:nvPr>
        </p:nvSpPr>
        <p:spPr>
          <a:xfrm>
            <a:off x="457200" y="1200151"/>
            <a:ext cx="6104585"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5" name="Picture 4"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5516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4" name="Content Placeholder 3"/>
          <p:cNvSpPr>
            <a:spLocks noGrp="1"/>
          </p:cNvSpPr>
          <p:nvPr>
            <p:ph sz="half" idx="2"/>
          </p:nvPr>
        </p:nvSpPr>
        <p:spPr>
          <a:xfrm>
            <a:off x="2592964" y="1200151"/>
            <a:ext cx="60938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6" name="Picture 5"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2690070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AU"/>
              <a:t>Click to edit Master title style</a:t>
            </a:r>
            <a:endParaRPr lang="en-US"/>
          </a:p>
        </p:txBody>
      </p:sp>
      <p:pic>
        <p:nvPicPr>
          <p:cNvPr id="4" name="Picture 3" descr="Scouts_VIC_Master_Vert_FullCol_Rev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0833" y="4003842"/>
            <a:ext cx="933167" cy="1139658"/>
          </a:xfrm>
          <a:prstGeom prst="rect">
            <a:avLst/>
          </a:prstGeom>
        </p:spPr>
      </p:pic>
    </p:spTree>
    <p:extLst>
      <p:ext uri="{BB962C8B-B14F-4D97-AF65-F5344CB8AC3E}">
        <p14:creationId xmlns:p14="http://schemas.microsoft.com/office/powerpoint/2010/main" val="16400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 y="1"/>
            <a:ext cx="9144000" cy="5143500"/>
          </a:xfrm>
          <a:prstGeom prst="rect">
            <a:avLst/>
          </a:prstGeom>
        </p:spPr>
        <p:txBody>
          <a:bodyPr wrap="square" lIns="0" rIns="0" anchor="t"/>
          <a:lstStyle>
            <a:lvl1pPr marL="0" indent="0">
              <a:buNone/>
              <a:defRPr sz="3200">
                <a:latin typeface="Nunito Sans" charset="0"/>
                <a:ea typeface="Nunito Sans" charset="0"/>
                <a:cs typeface="Nunito Sans"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pic>
        <p:nvPicPr>
          <p:cNvPr id="2" name="Picture 1" descr="Scouts_VIC_Master_Vert_FullCol_CMY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0834" y="4003843"/>
            <a:ext cx="933167" cy="1139658"/>
          </a:xfrm>
          <a:prstGeom prst="rect">
            <a:avLst/>
          </a:prstGeom>
        </p:spPr>
      </p:pic>
    </p:spTree>
    <p:extLst>
      <p:ext uri="{BB962C8B-B14F-4D97-AF65-F5344CB8AC3E}">
        <p14:creationId xmlns:p14="http://schemas.microsoft.com/office/powerpoint/2010/main" val="218413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19513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4" r:id="rId6"/>
    <p:sldLayoutId id="2147483655" r:id="rId7"/>
  </p:sldLayoutIdLst>
  <p:txStyles>
    <p:titleStyle>
      <a:lvl1pPr algn="l" defTabSz="457200" rtl="0" eaLnBrk="1" latinLnBrk="0" hangingPunct="1">
        <a:spcBef>
          <a:spcPct val="0"/>
        </a:spcBef>
        <a:buNone/>
        <a:defRPr sz="4000" b="0" i="0" kern="1200">
          <a:solidFill>
            <a:srgbClr val="FFFFFF"/>
          </a:solidFill>
          <a:latin typeface="Nunito Sans Black"/>
          <a:ea typeface="+mj-ea"/>
          <a:cs typeface="Nunito Sans Black"/>
        </a:defRPr>
      </a:lvl1pPr>
    </p:titleStyle>
    <p:bodyStyle>
      <a:lvl1pPr marL="342900" indent="-342900" algn="l" defTabSz="457200" rtl="0" eaLnBrk="1" latinLnBrk="0" hangingPunct="1">
        <a:spcBef>
          <a:spcPct val="20000"/>
        </a:spcBef>
        <a:buFont typeface="Arial"/>
        <a:buChar char="•"/>
        <a:defRPr sz="2800" b="0" i="0" kern="1200">
          <a:solidFill>
            <a:srgbClr val="FFFFFF"/>
          </a:solidFill>
          <a:latin typeface="Nunito Sans Light"/>
          <a:ea typeface="+mn-ea"/>
          <a:cs typeface="Nunito Sans Light"/>
        </a:defRPr>
      </a:lvl1pPr>
      <a:lvl2pPr marL="742950" indent="-285750" algn="l" defTabSz="457200" rtl="0" eaLnBrk="1" latinLnBrk="0" hangingPunct="1">
        <a:spcBef>
          <a:spcPct val="20000"/>
        </a:spcBef>
        <a:buFont typeface="Arial"/>
        <a:buChar char="–"/>
        <a:defRPr sz="2400" b="0" i="0" kern="1200">
          <a:solidFill>
            <a:srgbClr val="FFFFFF"/>
          </a:solidFill>
          <a:latin typeface="Nunito Sans Light"/>
          <a:ea typeface="+mn-ea"/>
          <a:cs typeface="Nunito Sans Light"/>
        </a:defRPr>
      </a:lvl2pPr>
      <a:lvl3pPr marL="1143000" indent="-228600" algn="l" defTabSz="457200" rtl="0" eaLnBrk="1" latinLnBrk="0" hangingPunct="1">
        <a:spcBef>
          <a:spcPct val="20000"/>
        </a:spcBef>
        <a:buFont typeface="Arial"/>
        <a:buChar char="•"/>
        <a:defRPr sz="2000" b="0" i="0" kern="1200">
          <a:solidFill>
            <a:srgbClr val="FFFFFF"/>
          </a:solidFill>
          <a:latin typeface="Nunito Sans Light"/>
          <a:ea typeface="+mn-ea"/>
          <a:cs typeface="Nunito Sans Light"/>
        </a:defRPr>
      </a:lvl3pPr>
      <a:lvl4pPr marL="16002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4pPr>
      <a:lvl5pPr marL="20574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E10E-CAE6-C385-2128-D1E1B8200E60}"/>
              </a:ext>
            </a:extLst>
          </p:cNvPr>
          <p:cNvSpPr>
            <a:spLocks noGrp="1"/>
          </p:cNvSpPr>
          <p:nvPr>
            <p:ph type="ctrTitle"/>
          </p:nvPr>
        </p:nvSpPr>
        <p:spPr>
          <a:xfrm>
            <a:off x="685800" y="2303213"/>
            <a:ext cx="7772400" cy="1102519"/>
          </a:xfrm>
        </p:spPr>
        <p:txBody>
          <a:bodyPr>
            <a:normAutofit fontScale="90000"/>
          </a:bodyPr>
          <a:lstStyle/>
          <a:p>
            <a:pPr algn="ctr"/>
            <a:r>
              <a:rPr lang="en-US" sz="5400" dirty="0"/>
              <a:t>Adult Membership</a:t>
            </a:r>
            <a:br>
              <a:rPr lang="en-US" sz="5400" dirty="0"/>
            </a:br>
            <a:r>
              <a:rPr lang="en-US" sz="5400" dirty="0"/>
              <a:t> Definitions</a:t>
            </a:r>
            <a:br>
              <a:rPr lang="en-US" sz="5400" dirty="0"/>
            </a:br>
            <a:r>
              <a:rPr lang="en-US" sz="3600" dirty="0">
                <a:latin typeface="Nunito Sans Light" pitchFamily="2" charset="77"/>
              </a:rPr>
              <a:t>Craig Whan </a:t>
            </a:r>
            <a:br>
              <a:rPr lang="en-US" sz="3600" dirty="0">
                <a:latin typeface="Nunito Sans Light" pitchFamily="2" charset="77"/>
              </a:rPr>
            </a:br>
            <a:r>
              <a:rPr lang="en-US" sz="3600" dirty="0">
                <a:latin typeface="Nunito Sans Light" pitchFamily="2" charset="77"/>
              </a:rPr>
              <a:t>Assistant Chief Commissioner</a:t>
            </a:r>
            <a:br>
              <a:rPr lang="en-US" sz="5400" dirty="0"/>
            </a:br>
            <a:endParaRPr lang="en-US" sz="5400" dirty="0"/>
          </a:p>
        </p:txBody>
      </p:sp>
    </p:spTree>
    <p:extLst>
      <p:ext uri="{BB962C8B-B14F-4D97-AF65-F5344CB8AC3E}">
        <p14:creationId xmlns:p14="http://schemas.microsoft.com/office/powerpoint/2010/main" val="1087735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D7A8-903F-5830-5A8D-D2DCE0D19125}"/>
              </a:ext>
            </a:extLst>
          </p:cNvPr>
          <p:cNvSpPr>
            <a:spLocks noGrp="1"/>
          </p:cNvSpPr>
          <p:nvPr>
            <p:ph type="title"/>
          </p:nvPr>
        </p:nvSpPr>
        <p:spPr>
          <a:xfrm>
            <a:off x="457200" y="524385"/>
            <a:ext cx="8229600" cy="857250"/>
          </a:xfrm>
        </p:spPr>
        <p:txBody>
          <a:bodyPr/>
          <a:lstStyle/>
          <a:p>
            <a:r>
              <a:rPr lang="en-US" dirty="0"/>
              <a:t>Background</a:t>
            </a:r>
          </a:p>
        </p:txBody>
      </p:sp>
      <p:sp>
        <p:nvSpPr>
          <p:cNvPr id="3" name="Content Placeholder 2">
            <a:extLst>
              <a:ext uri="{FF2B5EF4-FFF2-40B4-BE49-F238E27FC236}">
                <a16:creationId xmlns:a16="http://schemas.microsoft.com/office/drawing/2014/main" id="{097A9535-EC0A-CE7D-78A7-E4A59D318F72}"/>
              </a:ext>
            </a:extLst>
          </p:cNvPr>
          <p:cNvSpPr>
            <a:spLocks noGrp="1"/>
          </p:cNvSpPr>
          <p:nvPr>
            <p:ph sz="half" idx="1"/>
          </p:nvPr>
        </p:nvSpPr>
        <p:spPr>
          <a:xfrm>
            <a:off x="457200" y="1518557"/>
            <a:ext cx="7209064" cy="3394472"/>
          </a:xfrm>
        </p:spPr>
        <p:txBody>
          <a:bodyPr/>
          <a:lstStyle/>
          <a:p>
            <a:r>
              <a:rPr lang="en-AU" sz="2400" dirty="0"/>
              <a:t>November 2023 – National Operations and National Executiv</a:t>
            </a:r>
            <a:r>
              <a:rPr lang="en-AU" dirty="0"/>
              <a:t>e committees</a:t>
            </a:r>
            <a:r>
              <a:rPr lang="en-AU" sz="2400" dirty="0"/>
              <a:t> agreed to new Adult Membership definitions.</a:t>
            </a:r>
          </a:p>
          <a:p>
            <a:r>
              <a:rPr lang="en-AU" dirty="0"/>
              <a:t>These were added to Policy and Rules – section P3.1</a:t>
            </a:r>
            <a:endParaRPr lang="en-AU" sz="2400" dirty="0"/>
          </a:p>
        </p:txBody>
      </p:sp>
    </p:spTree>
    <p:extLst>
      <p:ext uri="{BB962C8B-B14F-4D97-AF65-F5344CB8AC3E}">
        <p14:creationId xmlns:p14="http://schemas.microsoft.com/office/powerpoint/2010/main" val="202113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441E-70DB-1728-AAEC-2087E66E4FC0}"/>
              </a:ext>
            </a:extLst>
          </p:cNvPr>
          <p:cNvSpPr>
            <a:spLocks noGrp="1"/>
          </p:cNvSpPr>
          <p:nvPr>
            <p:ph type="title"/>
          </p:nvPr>
        </p:nvSpPr>
        <p:spPr>
          <a:xfrm>
            <a:off x="457200" y="540714"/>
            <a:ext cx="8229600" cy="857250"/>
          </a:xfrm>
        </p:spPr>
        <p:txBody>
          <a:bodyPr/>
          <a:lstStyle/>
          <a:p>
            <a:r>
              <a:rPr lang="en-US" dirty="0"/>
              <a:t>Section P3.1 P&amp;R</a:t>
            </a:r>
          </a:p>
        </p:txBody>
      </p:sp>
      <p:sp>
        <p:nvSpPr>
          <p:cNvPr id="3" name="Content Placeholder 2">
            <a:extLst>
              <a:ext uri="{FF2B5EF4-FFF2-40B4-BE49-F238E27FC236}">
                <a16:creationId xmlns:a16="http://schemas.microsoft.com/office/drawing/2014/main" id="{10BE742E-5894-675E-42E5-30A84C2DD764}"/>
              </a:ext>
            </a:extLst>
          </p:cNvPr>
          <p:cNvSpPr>
            <a:spLocks noGrp="1"/>
          </p:cNvSpPr>
          <p:nvPr>
            <p:ph sz="half" idx="1"/>
          </p:nvPr>
        </p:nvSpPr>
        <p:spPr>
          <a:xfrm>
            <a:off x="457200" y="1534886"/>
            <a:ext cx="6104585" cy="3394472"/>
          </a:xfrm>
        </p:spPr>
        <p:txBody>
          <a:bodyPr>
            <a:normAutofit/>
          </a:bodyPr>
          <a:lstStyle/>
          <a:p>
            <a:r>
              <a:rPr lang="en-AU" sz="2400" dirty="0"/>
              <a:t>States there are two categories for membership</a:t>
            </a:r>
          </a:p>
          <a:p>
            <a:pPr lvl="1"/>
            <a:r>
              <a:rPr lang="en-AU" dirty="0"/>
              <a:t>Youth Members – Young people under the age of 18</a:t>
            </a:r>
          </a:p>
          <a:p>
            <a:pPr lvl="1"/>
            <a:r>
              <a:rPr lang="en-AU" dirty="0"/>
              <a:t>Adult Members – Persons over the age of 18 in six classifications</a:t>
            </a:r>
          </a:p>
        </p:txBody>
      </p:sp>
    </p:spTree>
    <p:extLst>
      <p:ext uri="{BB962C8B-B14F-4D97-AF65-F5344CB8AC3E}">
        <p14:creationId xmlns:p14="http://schemas.microsoft.com/office/powerpoint/2010/main" val="149609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C768-5020-16A7-358B-D1C1AF278A7C}"/>
              </a:ext>
            </a:extLst>
          </p:cNvPr>
          <p:cNvSpPr>
            <a:spLocks noGrp="1"/>
          </p:cNvSpPr>
          <p:nvPr>
            <p:ph type="title"/>
          </p:nvPr>
        </p:nvSpPr>
        <p:spPr>
          <a:xfrm>
            <a:off x="457200" y="548879"/>
            <a:ext cx="8229600" cy="857250"/>
          </a:xfrm>
        </p:spPr>
        <p:txBody>
          <a:bodyPr/>
          <a:lstStyle/>
          <a:p>
            <a:r>
              <a:rPr lang="en-US" dirty="0"/>
              <a:t>Adult Members</a:t>
            </a:r>
          </a:p>
        </p:txBody>
      </p:sp>
      <p:sp>
        <p:nvSpPr>
          <p:cNvPr id="5" name="Content Placeholder 4">
            <a:extLst>
              <a:ext uri="{FF2B5EF4-FFF2-40B4-BE49-F238E27FC236}">
                <a16:creationId xmlns:a16="http://schemas.microsoft.com/office/drawing/2014/main" id="{AD6ADEEC-80AE-9EF9-ECC9-7B8CE4DFFC1B}"/>
              </a:ext>
            </a:extLst>
          </p:cNvPr>
          <p:cNvSpPr>
            <a:spLocks noGrp="1"/>
          </p:cNvSpPr>
          <p:nvPr>
            <p:ph idx="1"/>
          </p:nvPr>
        </p:nvSpPr>
        <p:spPr>
          <a:xfrm>
            <a:off x="457200" y="1543051"/>
            <a:ext cx="8229600" cy="3394472"/>
          </a:xfrm>
        </p:spPr>
        <p:txBody>
          <a:bodyPr>
            <a:normAutofit fontScale="85000" lnSpcReduction="10000"/>
          </a:bodyPr>
          <a:lstStyle/>
          <a:p>
            <a:r>
              <a:rPr lang="en-AU" dirty="0"/>
              <a:t>Rover Scouts</a:t>
            </a:r>
          </a:p>
          <a:p>
            <a:r>
              <a:rPr lang="en-AU" dirty="0"/>
              <a:t>Venturer Scouts – 18 years and over</a:t>
            </a:r>
          </a:p>
          <a:p>
            <a:r>
              <a:rPr lang="en-AU" dirty="0"/>
              <a:t>Adult Leaders  - including Commissioners and Advisers</a:t>
            </a:r>
          </a:p>
          <a:p>
            <a:r>
              <a:rPr lang="en-AU" dirty="0"/>
              <a:t>Adult Supporters (previously known as Adult Helpers)</a:t>
            </a:r>
          </a:p>
          <a:p>
            <a:r>
              <a:rPr lang="en-AU" dirty="0"/>
              <a:t>Scout Fellowship</a:t>
            </a:r>
          </a:p>
          <a:p>
            <a:r>
              <a:rPr lang="en-AU" dirty="0"/>
              <a:t>Life Members/Honorary members</a:t>
            </a:r>
          </a:p>
          <a:p>
            <a:r>
              <a:rPr lang="en-AU" dirty="0"/>
              <a:t>Staff -  Employees of a state, Branch or Scouts Australia</a:t>
            </a:r>
          </a:p>
        </p:txBody>
      </p:sp>
      <p:sp>
        <p:nvSpPr>
          <p:cNvPr id="4" name="Content Placeholder 2">
            <a:extLst>
              <a:ext uri="{FF2B5EF4-FFF2-40B4-BE49-F238E27FC236}">
                <a16:creationId xmlns:a16="http://schemas.microsoft.com/office/drawing/2014/main" id="{B556E212-4851-65F5-3A4C-E008B8C8D820}"/>
              </a:ext>
            </a:extLst>
          </p:cNvPr>
          <p:cNvSpPr txBox="1">
            <a:spLocks/>
          </p:cNvSpPr>
          <p:nvPr/>
        </p:nvSpPr>
        <p:spPr>
          <a:xfrm>
            <a:off x="4271555" y="1200151"/>
            <a:ext cx="3653246"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FFFFFF"/>
                </a:solidFill>
                <a:latin typeface="Nunito Sans Light"/>
                <a:ea typeface="+mn-ea"/>
                <a:cs typeface="Nunito Sans Light"/>
              </a:defRPr>
            </a:lvl1pPr>
            <a:lvl2pPr marL="742950" indent="-285750" algn="l" defTabSz="457200" rtl="0" eaLnBrk="1" latinLnBrk="0" hangingPunct="1">
              <a:spcBef>
                <a:spcPct val="20000"/>
              </a:spcBef>
              <a:buFont typeface="Arial"/>
              <a:buChar char="–"/>
              <a:defRPr sz="2000" b="0" i="0" kern="1200">
                <a:solidFill>
                  <a:srgbClr val="FFFFFF"/>
                </a:solidFill>
                <a:latin typeface="Nunito Sans Light"/>
                <a:ea typeface="+mn-ea"/>
                <a:cs typeface="Nunito Sans Light"/>
              </a:defRPr>
            </a:lvl2pPr>
            <a:lvl3pPr marL="11430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3pPr>
            <a:lvl4pPr marL="1600200" indent="-228600" algn="l" defTabSz="457200" rtl="0" eaLnBrk="1" latinLnBrk="0" hangingPunct="1">
              <a:spcBef>
                <a:spcPct val="20000"/>
              </a:spcBef>
              <a:buFont typeface="Arial"/>
              <a:buChar char="–"/>
              <a:defRPr sz="1600" b="0" i="0" kern="1200">
                <a:solidFill>
                  <a:srgbClr val="FFFFFF"/>
                </a:solidFill>
                <a:latin typeface="Nunito Sans Light"/>
                <a:ea typeface="+mn-ea"/>
                <a:cs typeface="Nunito Sans Light"/>
              </a:defRPr>
            </a:lvl4pPr>
            <a:lvl5pPr marL="2057400" indent="-228600" algn="l" defTabSz="457200" rtl="0" eaLnBrk="1" latinLnBrk="0" hangingPunct="1">
              <a:spcBef>
                <a:spcPct val="20000"/>
              </a:spcBef>
              <a:buFont typeface="Arial"/>
              <a:buChar char="»"/>
              <a:defRPr sz="1600" b="0" i="0" kern="1200">
                <a:solidFill>
                  <a:srgbClr val="FFFFFF"/>
                </a:solidFill>
                <a:latin typeface="Nunito Sans Light"/>
                <a:ea typeface="+mn-ea"/>
                <a:cs typeface="Nunito Sans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endParaRPr lang="en-AU" sz="2400" dirty="0"/>
          </a:p>
        </p:txBody>
      </p:sp>
    </p:spTree>
    <p:extLst>
      <p:ext uri="{BB962C8B-B14F-4D97-AF65-F5344CB8AC3E}">
        <p14:creationId xmlns:p14="http://schemas.microsoft.com/office/powerpoint/2010/main" val="294586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38B2A-AE16-B685-A0A1-404420DF65A7}"/>
              </a:ext>
            </a:extLst>
          </p:cNvPr>
          <p:cNvSpPr>
            <a:spLocks noGrp="1"/>
          </p:cNvSpPr>
          <p:nvPr>
            <p:ph type="title"/>
          </p:nvPr>
        </p:nvSpPr>
        <p:spPr>
          <a:xfrm>
            <a:off x="457200" y="532551"/>
            <a:ext cx="8229600" cy="857250"/>
          </a:xfrm>
        </p:spPr>
        <p:txBody>
          <a:bodyPr/>
          <a:lstStyle/>
          <a:p>
            <a:r>
              <a:rPr lang="en-AU" dirty="0"/>
              <a:t>Contributors or visitors</a:t>
            </a:r>
            <a:endParaRPr lang="en-US" dirty="0"/>
          </a:p>
        </p:txBody>
      </p:sp>
      <p:sp>
        <p:nvSpPr>
          <p:cNvPr id="4" name="Content Placeholder 3">
            <a:extLst>
              <a:ext uri="{FF2B5EF4-FFF2-40B4-BE49-F238E27FC236}">
                <a16:creationId xmlns:a16="http://schemas.microsoft.com/office/drawing/2014/main" id="{18C4F2A1-E44D-0C9D-95C0-214CFE9F6195}"/>
              </a:ext>
            </a:extLst>
          </p:cNvPr>
          <p:cNvSpPr>
            <a:spLocks noGrp="1"/>
          </p:cNvSpPr>
          <p:nvPr>
            <p:ph sz="half" idx="1"/>
          </p:nvPr>
        </p:nvSpPr>
        <p:spPr>
          <a:xfrm>
            <a:off x="457200" y="1526723"/>
            <a:ext cx="7307036" cy="3394472"/>
          </a:xfrm>
        </p:spPr>
        <p:txBody>
          <a:bodyPr/>
          <a:lstStyle/>
          <a:p>
            <a:r>
              <a:rPr lang="en-AU" dirty="0"/>
              <a:t>Persons whose contribution to Scouting is recognised </a:t>
            </a:r>
          </a:p>
          <a:p>
            <a:r>
              <a:rPr lang="en-AU" dirty="0"/>
              <a:t>Not considered members of the association</a:t>
            </a:r>
          </a:p>
          <a:p>
            <a:r>
              <a:rPr lang="en-AU" dirty="0"/>
              <a:t>In Victoria, we will register them as they are still required to complete a WWC and the two compulsory modules</a:t>
            </a:r>
          </a:p>
        </p:txBody>
      </p:sp>
    </p:spTree>
    <p:extLst>
      <p:ext uri="{BB962C8B-B14F-4D97-AF65-F5344CB8AC3E}">
        <p14:creationId xmlns:p14="http://schemas.microsoft.com/office/powerpoint/2010/main" val="34507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FBEE17-7FE9-A45F-448E-C050596CF4C2}"/>
              </a:ext>
            </a:extLst>
          </p:cNvPr>
          <p:cNvSpPr>
            <a:spLocks noGrp="1"/>
          </p:cNvSpPr>
          <p:nvPr>
            <p:ph type="title"/>
          </p:nvPr>
        </p:nvSpPr>
        <p:spPr>
          <a:xfrm>
            <a:off x="457200" y="573371"/>
            <a:ext cx="8229600" cy="857250"/>
          </a:xfrm>
        </p:spPr>
        <p:txBody>
          <a:bodyPr/>
          <a:lstStyle/>
          <a:p>
            <a:r>
              <a:rPr lang="en-AU" dirty="0"/>
              <a:t>Child safe standard 6</a:t>
            </a:r>
          </a:p>
        </p:txBody>
      </p:sp>
      <p:sp>
        <p:nvSpPr>
          <p:cNvPr id="6" name="Content Placeholder 5">
            <a:extLst>
              <a:ext uri="{FF2B5EF4-FFF2-40B4-BE49-F238E27FC236}">
                <a16:creationId xmlns:a16="http://schemas.microsoft.com/office/drawing/2014/main" id="{29F60265-27B2-0811-166F-10AB6D4664CF}"/>
              </a:ext>
            </a:extLst>
          </p:cNvPr>
          <p:cNvSpPr>
            <a:spLocks noGrp="1"/>
          </p:cNvSpPr>
          <p:nvPr>
            <p:ph idx="1"/>
          </p:nvPr>
        </p:nvSpPr>
        <p:spPr>
          <a:xfrm>
            <a:off x="657922" y="1053951"/>
            <a:ext cx="8229600" cy="3394472"/>
          </a:xfrm>
        </p:spPr>
        <p:txBody>
          <a:bodyPr/>
          <a:lstStyle/>
          <a:p>
            <a:endParaRPr lang="en-AU" dirty="0"/>
          </a:p>
          <a:p>
            <a:pPr lvl="1"/>
            <a:r>
              <a:rPr lang="en-US" b="0" i="0" dirty="0">
                <a:solidFill>
                  <a:schemeClr val="bg1"/>
                </a:solidFill>
                <a:effectLst/>
                <a:latin typeface="faldore-semibold"/>
              </a:rPr>
              <a:t>People working with children and young people are suitable and supported to reflect child safety and wellbeing values in practice</a:t>
            </a:r>
          </a:p>
          <a:p>
            <a:pPr marL="457200" lvl="1" indent="0">
              <a:buNone/>
            </a:pPr>
            <a:endParaRPr lang="en-AU" dirty="0"/>
          </a:p>
        </p:txBody>
      </p:sp>
      <p:sp>
        <p:nvSpPr>
          <p:cNvPr id="4" name="Content Placeholder 2">
            <a:extLst>
              <a:ext uri="{FF2B5EF4-FFF2-40B4-BE49-F238E27FC236}">
                <a16:creationId xmlns:a16="http://schemas.microsoft.com/office/drawing/2014/main" id="{B556E212-4851-65F5-3A4C-E008B8C8D820}"/>
              </a:ext>
            </a:extLst>
          </p:cNvPr>
          <p:cNvSpPr txBox="1">
            <a:spLocks/>
          </p:cNvSpPr>
          <p:nvPr/>
        </p:nvSpPr>
        <p:spPr>
          <a:xfrm>
            <a:off x="4271555" y="1200151"/>
            <a:ext cx="3653246" cy="33944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b="0" i="0" kern="1200">
                <a:solidFill>
                  <a:srgbClr val="FFFFFF"/>
                </a:solidFill>
                <a:latin typeface="Nunito Sans Light"/>
                <a:ea typeface="+mn-ea"/>
                <a:cs typeface="Nunito Sans Light"/>
              </a:defRPr>
            </a:lvl1pPr>
            <a:lvl2pPr marL="742950" indent="-285750" algn="l" defTabSz="457200" rtl="0" eaLnBrk="1" latinLnBrk="0" hangingPunct="1">
              <a:spcBef>
                <a:spcPct val="20000"/>
              </a:spcBef>
              <a:buFont typeface="Arial"/>
              <a:buChar char="–"/>
              <a:defRPr sz="2000" b="0" i="0" kern="1200">
                <a:solidFill>
                  <a:srgbClr val="FFFFFF"/>
                </a:solidFill>
                <a:latin typeface="Nunito Sans Light"/>
                <a:ea typeface="+mn-ea"/>
                <a:cs typeface="Nunito Sans Light"/>
              </a:defRPr>
            </a:lvl2pPr>
            <a:lvl3pPr marL="1143000" indent="-228600" algn="l" defTabSz="457200" rtl="0" eaLnBrk="1" latinLnBrk="0" hangingPunct="1">
              <a:spcBef>
                <a:spcPct val="20000"/>
              </a:spcBef>
              <a:buFont typeface="Arial"/>
              <a:buChar char="•"/>
              <a:defRPr sz="1800" b="0" i="0" kern="1200">
                <a:solidFill>
                  <a:srgbClr val="FFFFFF"/>
                </a:solidFill>
                <a:latin typeface="Nunito Sans Light"/>
                <a:ea typeface="+mn-ea"/>
                <a:cs typeface="Nunito Sans Light"/>
              </a:defRPr>
            </a:lvl3pPr>
            <a:lvl4pPr marL="1600200" indent="-228600" algn="l" defTabSz="457200" rtl="0" eaLnBrk="1" latinLnBrk="0" hangingPunct="1">
              <a:spcBef>
                <a:spcPct val="20000"/>
              </a:spcBef>
              <a:buFont typeface="Arial"/>
              <a:buChar char="–"/>
              <a:defRPr sz="1600" b="0" i="0" kern="1200">
                <a:solidFill>
                  <a:srgbClr val="FFFFFF"/>
                </a:solidFill>
                <a:latin typeface="Nunito Sans Light"/>
                <a:ea typeface="+mn-ea"/>
                <a:cs typeface="Nunito Sans Light"/>
              </a:defRPr>
            </a:lvl4pPr>
            <a:lvl5pPr marL="2057400" indent="-228600" algn="l" defTabSz="457200" rtl="0" eaLnBrk="1" latinLnBrk="0" hangingPunct="1">
              <a:spcBef>
                <a:spcPct val="20000"/>
              </a:spcBef>
              <a:buFont typeface="Arial"/>
              <a:buChar char="»"/>
              <a:defRPr sz="1600" b="0" i="0" kern="1200">
                <a:solidFill>
                  <a:srgbClr val="FFFFFF"/>
                </a:solidFill>
                <a:latin typeface="Nunito Sans Light"/>
                <a:ea typeface="+mn-ea"/>
                <a:cs typeface="Nunito Sans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endParaRPr lang="en-AU" dirty="0"/>
          </a:p>
        </p:txBody>
      </p:sp>
    </p:spTree>
    <p:extLst>
      <p:ext uri="{BB962C8B-B14F-4D97-AF65-F5344CB8AC3E}">
        <p14:creationId xmlns:p14="http://schemas.microsoft.com/office/powerpoint/2010/main" val="158268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6A57-9645-D495-444B-53D4BF0EF973}"/>
              </a:ext>
            </a:extLst>
          </p:cNvPr>
          <p:cNvSpPr>
            <a:spLocks noGrp="1"/>
          </p:cNvSpPr>
          <p:nvPr>
            <p:ph type="title"/>
          </p:nvPr>
        </p:nvSpPr>
        <p:spPr>
          <a:xfrm>
            <a:off x="457200" y="614195"/>
            <a:ext cx="8229600" cy="857250"/>
          </a:xfrm>
        </p:spPr>
        <p:txBody>
          <a:bodyPr>
            <a:noAutofit/>
          </a:bodyPr>
          <a:lstStyle/>
          <a:p>
            <a:r>
              <a:rPr lang="en-US" sz="3200" b="1" i="0" dirty="0">
                <a:solidFill>
                  <a:schemeClr val="bg1"/>
                </a:solidFill>
                <a:effectLst/>
                <a:latin typeface="faldore-regular"/>
              </a:rPr>
              <a:t>In complying with Child Safe Standard 6 an organisation must, at a minimum, ensure:</a:t>
            </a:r>
            <a:endParaRPr lang="en-US" sz="3200" dirty="0">
              <a:solidFill>
                <a:schemeClr val="bg1"/>
              </a:solidFill>
            </a:endParaRPr>
          </a:p>
        </p:txBody>
      </p:sp>
      <p:sp>
        <p:nvSpPr>
          <p:cNvPr id="3" name="Content Placeholder 2">
            <a:extLst>
              <a:ext uri="{FF2B5EF4-FFF2-40B4-BE49-F238E27FC236}">
                <a16:creationId xmlns:a16="http://schemas.microsoft.com/office/drawing/2014/main" id="{6B1AF357-0A2C-1607-3021-AE6C5A6AC534}"/>
              </a:ext>
            </a:extLst>
          </p:cNvPr>
          <p:cNvSpPr>
            <a:spLocks noGrp="1"/>
          </p:cNvSpPr>
          <p:nvPr>
            <p:ph sz="half" idx="1"/>
          </p:nvPr>
        </p:nvSpPr>
        <p:spPr>
          <a:xfrm>
            <a:off x="457200" y="1608367"/>
            <a:ext cx="7274379" cy="3394472"/>
          </a:xfrm>
        </p:spPr>
        <p:txBody>
          <a:bodyPr>
            <a:normAutofit fontScale="92500" lnSpcReduction="20000"/>
          </a:bodyPr>
          <a:lstStyle/>
          <a:p>
            <a:pPr algn="l"/>
            <a:r>
              <a:rPr lang="en-US" sz="2400" b="0" i="0" dirty="0">
                <a:solidFill>
                  <a:schemeClr val="bg1"/>
                </a:solidFill>
                <a:effectLst/>
                <a:latin typeface="faldore-regular"/>
              </a:rPr>
              <a:t>6.1  -  Recruitment, including advertising, referee checks and staff and volunteer pre-employment screening, emphasis child safety and wellbeing.</a:t>
            </a:r>
          </a:p>
          <a:p>
            <a:pPr algn="l"/>
            <a:r>
              <a:rPr lang="en-US" sz="2400" b="0" i="0" dirty="0">
                <a:solidFill>
                  <a:schemeClr val="bg1"/>
                </a:solidFill>
                <a:effectLst/>
                <a:latin typeface="faldore-regular"/>
              </a:rPr>
              <a:t>6.2 - Relevant staff and volunteers have current working with children checks or equivalent background checks.</a:t>
            </a:r>
          </a:p>
          <a:p>
            <a:pPr algn="l"/>
            <a:r>
              <a:rPr lang="en-US" sz="2400" b="0" i="0" dirty="0">
                <a:solidFill>
                  <a:schemeClr val="bg1"/>
                </a:solidFill>
                <a:effectLst/>
                <a:latin typeface="faldore-regular"/>
              </a:rPr>
              <a:t>6.3 - All staff and volunteers receive an appropriate induction and are aware of their responsibilities to children and young people, including record keeping, information sharing and reporting obligations.</a:t>
            </a:r>
          </a:p>
          <a:p>
            <a:pPr algn="l"/>
            <a:r>
              <a:rPr lang="en-US" sz="2400" b="0" i="0" dirty="0">
                <a:solidFill>
                  <a:schemeClr val="bg1"/>
                </a:solidFill>
                <a:effectLst/>
                <a:latin typeface="faldore-regular"/>
              </a:rPr>
              <a:t>6.4 - Ongoing supervision and people management is focused on child safety and wellbeing</a:t>
            </a:r>
            <a:r>
              <a:rPr lang="en-US" sz="2400" b="0" i="0" dirty="0">
                <a:solidFill>
                  <a:srgbClr val="0B1F32"/>
                </a:solidFill>
                <a:effectLst/>
                <a:latin typeface="faldore-regular"/>
              </a:rPr>
              <a:t>.</a:t>
            </a:r>
          </a:p>
          <a:p>
            <a:endParaRPr lang="en-AU" sz="3200" dirty="0"/>
          </a:p>
          <a:p>
            <a:endParaRPr lang="en-AU" sz="3200" dirty="0"/>
          </a:p>
        </p:txBody>
      </p:sp>
    </p:spTree>
    <p:extLst>
      <p:ext uri="{BB962C8B-B14F-4D97-AF65-F5344CB8AC3E}">
        <p14:creationId xmlns:p14="http://schemas.microsoft.com/office/powerpoint/2010/main" val="78521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BA31-77DE-4BEA-0EFB-A9831BB40DFE}"/>
              </a:ext>
            </a:extLst>
          </p:cNvPr>
          <p:cNvSpPr>
            <a:spLocks noGrp="1"/>
          </p:cNvSpPr>
          <p:nvPr>
            <p:ph type="title"/>
          </p:nvPr>
        </p:nvSpPr>
        <p:spPr>
          <a:xfrm>
            <a:off x="457200" y="442743"/>
            <a:ext cx="8229600" cy="857250"/>
          </a:xfrm>
        </p:spPr>
        <p:txBody>
          <a:bodyPr/>
          <a:lstStyle/>
          <a:p>
            <a:r>
              <a:rPr lang="en-AU" dirty="0"/>
              <a:t>Changes in Victoria</a:t>
            </a:r>
          </a:p>
        </p:txBody>
      </p:sp>
      <p:sp>
        <p:nvSpPr>
          <p:cNvPr id="3" name="Content Placeholder 2">
            <a:extLst>
              <a:ext uri="{FF2B5EF4-FFF2-40B4-BE49-F238E27FC236}">
                <a16:creationId xmlns:a16="http://schemas.microsoft.com/office/drawing/2014/main" id="{BBAEE0F7-B14F-5AA5-BB5B-6A72CACC07D3}"/>
              </a:ext>
            </a:extLst>
          </p:cNvPr>
          <p:cNvSpPr>
            <a:spLocks noGrp="1"/>
          </p:cNvSpPr>
          <p:nvPr>
            <p:ph sz="half" idx="1"/>
          </p:nvPr>
        </p:nvSpPr>
        <p:spPr>
          <a:xfrm>
            <a:off x="457200" y="1436915"/>
            <a:ext cx="6104585" cy="3394472"/>
          </a:xfrm>
        </p:spPr>
        <p:txBody>
          <a:bodyPr>
            <a:normAutofit fontScale="92500" lnSpcReduction="20000"/>
          </a:bodyPr>
          <a:lstStyle/>
          <a:p>
            <a:r>
              <a:rPr lang="en-AU" dirty="0"/>
              <a:t>Any adult who helps out on an overnight activity must be registered as an Adult Supporter. </a:t>
            </a:r>
          </a:p>
          <a:p>
            <a:r>
              <a:rPr lang="en-AU" dirty="0"/>
              <a:t>They will need a Police Check and referee reports as per the National Child Protection Policy section 9</a:t>
            </a:r>
          </a:p>
          <a:p>
            <a:r>
              <a:rPr lang="en-AU" dirty="0"/>
              <a:t>For this Census year 2025/26 there will be no charge for anyone who transfers over. </a:t>
            </a:r>
          </a:p>
          <a:p>
            <a:r>
              <a:rPr lang="en-AU" dirty="0"/>
              <a:t>This is not a quick process, so you will need to plan. </a:t>
            </a:r>
          </a:p>
          <a:p>
            <a:r>
              <a:rPr lang="en-AU" dirty="0"/>
              <a:t>Carers will still not attract a fee</a:t>
            </a:r>
          </a:p>
        </p:txBody>
      </p:sp>
    </p:spTree>
    <p:extLst>
      <p:ext uri="{BB962C8B-B14F-4D97-AF65-F5344CB8AC3E}">
        <p14:creationId xmlns:p14="http://schemas.microsoft.com/office/powerpoint/2010/main" val="3778573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CE6F2-45CF-6CDA-4026-F455075B910C}"/>
              </a:ext>
            </a:extLst>
          </p:cNvPr>
          <p:cNvSpPr>
            <a:spLocks noGrp="1"/>
          </p:cNvSpPr>
          <p:nvPr>
            <p:ph type="title"/>
          </p:nvPr>
        </p:nvSpPr>
        <p:spPr>
          <a:xfrm>
            <a:off x="457200" y="532551"/>
            <a:ext cx="8229600" cy="857250"/>
          </a:xfrm>
        </p:spPr>
        <p:txBody>
          <a:bodyPr/>
          <a:lstStyle/>
          <a:p>
            <a:r>
              <a:rPr lang="en-AU" dirty="0"/>
              <a:t>So, What has changed</a:t>
            </a:r>
          </a:p>
        </p:txBody>
      </p:sp>
      <p:sp>
        <p:nvSpPr>
          <p:cNvPr id="3" name="Content Placeholder 2">
            <a:extLst>
              <a:ext uri="{FF2B5EF4-FFF2-40B4-BE49-F238E27FC236}">
                <a16:creationId xmlns:a16="http://schemas.microsoft.com/office/drawing/2014/main" id="{5FFBDF51-6A99-87BA-4ECB-7583241CFB5A}"/>
              </a:ext>
            </a:extLst>
          </p:cNvPr>
          <p:cNvSpPr>
            <a:spLocks noGrp="1"/>
          </p:cNvSpPr>
          <p:nvPr>
            <p:ph sz="half" idx="1"/>
          </p:nvPr>
        </p:nvSpPr>
        <p:spPr>
          <a:xfrm>
            <a:off x="457200" y="1526723"/>
            <a:ext cx="7266214" cy="3394472"/>
          </a:xfrm>
        </p:spPr>
        <p:txBody>
          <a:bodyPr/>
          <a:lstStyle/>
          <a:p>
            <a:r>
              <a:rPr lang="en-AU" dirty="0"/>
              <a:t>Adult Helpers are now Adult Supporters</a:t>
            </a:r>
          </a:p>
          <a:p>
            <a:r>
              <a:rPr lang="en-AU" dirty="0"/>
              <a:t>Adult Supporters are now Contributors</a:t>
            </a:r>
          </a:p>
          <a:p>
            <a:r>
              <a:rPr lang="en-AU" dirty="0"/>
              <a:t>Groups manage who sits where and what their role is. </a:t>
            </a:r>
          </a:p>
          <a:p>
            <a:r>
              <a:rPr lang="en-AU" dirty="0"/>
              <a:t>Please make sure all Adult Supporters and Contributors complete their mandatory online modules. </a:t>
            </a:r>
          </a:p>
          <a:p>
            <a:endParaRPr lang="en-AU" dirty="0"/>
          </a:p>
        </p:txBody>
      </p:sp>
    </p:spTree>
    <p:extLst>
      <p:ext uri="{BB962C8B-B14F-4D97-AF65-F5344CB8AC3E}">
        <p14:creationId xmlns:p14="http://schemas.microsoft.com/office/powerpoint/2010/main" val="3552707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1032</Words>
  <Application>Microsoft Macintosh PowerPoint</Application>
  <PresentationFormat>On-screen Show (16:9)</PresentationFormat>
  <Paragraphs>46</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faldore-regular</vt:lpstr>
      <vt:lpstr>faldore-semibold</vt:lpstr>
      <vt:lpstr>Nunito Sans</vt:lpstr>
      <vt:lpstr>Nunito Sans Black</vt:lpstr>
      <vt:lpstr>Nunito Sans Light</vt:lpstr>
      <vt:lpstr>Office Theme</vt:lpstr>
      <vt:lpstr>Adult Membership  Definitions Craig Whan  Assistant Chief Commissioner </vt:lpstr>
      <vt:lpstr>Background</vt:lpstr>
      <vt:lpstr>Section P3.1 P&amp;R</vt:lpstr>
      <vt:lpstr>Adult Members</vt:lpstr>
      <vt:lpstr>Contributors or visitors</vt:lpstr>
      <vt:lpstr>Child safe standard 6</vt:lpstr>
      <vt:lpstr>In complying with Child Safe Standard 6 an organisation must, at a minimum, ensure:</vt:lpstr>
      <vt:lpstr>Changes in Victoria</vt:lpstr>
      <vt:lpstr>So, What has changed</vt:lpstr>
    </vt:vector>
  </TitlesOfParts>
  <Company>Scouts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Freya Docherty</dc:creator>
  <cp:lastModifiedBy>Michelle Strachan</cp:lastModifiedBy>
  <cp:revision>21</cp:revision>
  <dcterms:created xsi:type="dcterms:W3CDTF">2019-02-14T04:33:49Z</dcterms:created>
  <dcterms:modified xsi:type="dcterms:W3CDTF">2025-01-31T00:50:08Z</dcterms:modified>
</cp:coreProperties>
</file>