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3" r:id="rId3"/>
    <p:sldId id="259" r:id="rId4"/>
    <p:sldId id="264" r:id="rId5"/>
    <p:sldId id="257" r:id="rId6"/>
    <p:sldId id="265" r:id="rId7"/>
    <p:sldId id="260" r:id="rId8"/>
    <p:sldId id="266" r:id="rId9"/>
    <p:sldId id="267" r:id="rId10"/>
    <p:sldId id="26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34A"/>
    <a:srgbClr val="0D2349"/>
    <a:srgbClr val="003160"/>
    <a:srgbClr val="0F24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3"/>
    <p:restoredTop sz="93806" autoAdjust="0"/>
  </p:normalViewPr>
  <p:slideViewPr>
    <p:cSldViewPr snapToGrid="0" snapToObjects="1" showGuides="1">
      <p:cViewPr varScale="1">
        <p:scale>
          <a:sx n="99" d="100"/>
          <a:sy n="99" d="100"/>
        </p:scale>
        <p:origin x="902"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E53F2-1FE5-B944-9869-FA6E96837DE2}"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1724D-CFAA-C343-8A32-7E64392FC7C9}" type="slidenum">
              <a:rPr lang="en-US" smtClean="0"/>
              <a:t>‹#›</a:t>
            </a:fld>
            <a:endParaRPr lang="en-US"/>
          </a:p>
        </p:txBody>
      </p:sp>
    </p:spTree>
    <p:extLst>
      <p:ext uri="{BB962C8B-B14F-4D97-AF65-F5344CB8AC3E}">
        <p14:creationId xmlns:p14="http://schemas.microsoft.com/office/powerpoint/2010/main" val="59800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hr.com/blog/reverse-mentoring/" TargetMode="External"/><Relationship Id="rId7" Type="http://schemas.openxmlformats.org/officeDocument/2006/relationships/hyperlink" Target="https://www.aihr.com/blog/micro-mento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ihrstaging.wpengine.com/blog/buddy-system-at-work" TargetMode="External"/><Relationship Id="rId5" Type="http://schemas.openxmlformats.org/officeDocument/2006/relationships/hyperlink" Target="https://www.aihr.com/blog/peer-mentoring/" TargetMode="External"/><Relationship Id="rId4" Type="http://schemas.openxmlformats.org/officeDocument/2006/relationships/hyperlink" Target="https://www.aihr.com/blog/group-mentor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1724D-CFAA-C343-8A32-7E64392FC7C9}" type="slidenum">
              <a:rPr lang="en-US" smtClean="0"/>
              <a:t>4</a:t>
            </a:fld>
            <a:endParaRPr lang="en-US"/>
          </a:p>
        </p:txBody>
      </p:sp>
    </p:spTree>
    <p:extLst>
      <p:ext uri="{BB962C8B-B14F-4D97-AF65-F5344CB8AC3E}">
        <p14:creationId xmlns:p14="http://schemas.microsoft.com/office/powerpoint/2010/main" val="226256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dirty="0">
                <a:solidFill>
                  <a:srgbClr val="131313"/>
                </a:solidFill>
                <a:effectLst/>
                <a:latin typeface="Open Sans" panose="020F0502020204030204" pitchFamily="34" charset="0"/>
              </a:rPr>
              <a:t>Traditional mentorship</a:t>
            </a:r>
          </a:p>
          <a:p>
            <a:pPr algn="l"/>
            <a:r>
              <a:rPr lang="en-AU" b="0" i="0" dirty="0">
                <a:solidFill>
                  <a:srgbClr val="131313"/>
                </a:solidFill>
                <a:effectLst/>
                <a:latin typeface="Open Sans" panose="020B0606030504020204" pitchFamily="34" charset="0"/>
              </a:rPr>
              <a:t>Traditional mentorship in the is a structured and relationship-based approach where experienced mentors guide and support mentees in their professional and personal development. </a:t>
            </a:r>
          </a:p>
          <a:p>
            <a:pPr algn="l"/>
            <a:r>
              <a:rPr lang="en-AU" b="0" i="0" dirty="0">
                <a:solidFill>
                  <a:srgbClr val="131313"/>
                </a:solidFill>
                <a:effectLst/>
                <a:latin typeface="Open Sans" panose="020B0606030504020204" pitchFamily="34" charset="0"/>
              </a:rPr>
              <a:t>This mentor-mentee relationship typically involves regular meetings, discussions, and feedback sessions. The mentor draws from their knowledge, expertise, and experiences to provide guidance, advice, and constructive feedback to the mentee. </a:t>
            </a:r>
          </a:p>
          <a:p>
            <a:pPr algn="l"/>
            <a:r>
              <a:rPr lang="en-AU" b="0" i="0" dirty="0">
                <a:solidFill>
                  <a:srgbClr val="131313"/>
                </a:solidFill>
                <a:effectLst/>
                <a:latin typeface="Open Sans" panose="020B0606030504020204" pitchFamily="34" charset="0"/>
              </a:rPr>
              <a:t>Traditional mentorship typically focuses on individual growth, career advancement, and organizational knowledge transfer. It promotes a sense of camaraderie, fosters a learning culture, and encourages personal and professional development. </a:t>
            </a:r>
          </a:p>
          <a:p>
            <a:pPr algn="l"/>
            <a:endParaRPr lang="en-AU" b="0" i="0" dirty="0">
              <a:solidFill>
                <a:srgbClr val="131313"/>
              </a:solidFill>
              <a:effectLst/>
              <a:latin typeface="Open Sans" panose="020B0606030504020204" pitchFamily="34" charset="0"/>
            </a:endParaRPr>
          </a:p>
          <a:p>
            <a:pPr algn="l"/>
            <a:r>
              <a:rPr lang="en-AU" b="1" i="0" dirty="0">
                <a:solidFill>
                  <a:srgbClr val="131313"/>
                </a:solidFill>
                <a:effectLst/>
                <a:latin typeface="Open Sans" panose="020B0606030504020204" pitchFamily="34" charset="0"/>
              </a:rPr>
              <a:t>Reverse mentorship</a:t>
            </a:r>
          </a:p>
          <a:p>
            <a:pPr algn="l"/>
            <a:r>
              <a:rPr lang="en-AU" b="0" i="0" dirty="0">
                <a:solidFill>
                  <a:srgbClr val="131313"/>
                </a:solidFill>
                <a:effectLst/>
                <a:latin typeface="Open Sans" panose="020B0606030504020204" pitchFamily="34" charset="0"/>
                <a:hlinkClick r:id="rId3"/>
              </a:rPr>
              <a:t>Reverse mentorship</a:t>
            </a:r>
            <a:r>
              <a:rPr lang="en-AU" b="0" i="0" dirty="0">
                <a:solidFill>
                  <a:srgbClr val="131313"/>
                </a:solidFill>
                <a:effectLst/>
                <a:latin typeface="Open Sans" panose="020B0606030504020204" pitchFamily="34" charset="0"/>
              </a:rPr>
              <a:t> is a modern approach that challenges traditional mentorship dynamics by flipping the roles and creating a reciprocal learning relationship. In this arrangement, younger or less experienced employees become mentors to more senior or experienced individuals. </a:t>
            </a:r>
          </a:p>
          <a:p>
            <a:pPr algn="l"/>
            <a:r>
              <a:rPr lang="en-AU" b="0" i="0" dirty="0">
                <a:solidFill>
                  <a:srgbClr val="131313"/>
                </a:solidFill>
                <a:effectLst/>
                <a:latin typeface="Open Sans" panose="020B0606030504020204" pitchFamily="34" charset="0"/>
              </a:rPr>
              <a:t>The aim is to tap into the fresh perspectives, technological expertise, and innovative ideas of younger employees while allowing them to learn from the wisdom and experience of their senior counterparts. </a:t>
            </a:r>
          </a:p>
          <a:p>
            <a:pPr algn="l"/>
            <a:r>
              <a:rPr lang="en-AU" b="0" i="0" dirty="0">
                <a:solidFill>
                  <a:srgbClr val="131313"/>
                </a:solidFill>
                <a:effectLst/>
                <a:latin typeface="Open Sans" panose="020B0606030504020204" pitchFamily="34" charset="0"/>
              </a:rPr>
              <a:t>Reverse mentorship breaks down hierarchical barriers and encourages cross-generational collaboration.</a:t>
            </a:r>
          </a:p>
          <a:p>
            <a:pPr algn="l"/>
            <a:endParaRPr lang="en-AU" b="0" i="0" dirty="0">
              <a:solidFill>
                <a:srgbClr val="131313"/>
              </a:solidFill>
              <a:effectLst/>
              <a:latin typeface="Open Sans" panose="020B0606030504020204" pitchFamily="34" charset="0"/>
            </a:endParaRPr>
          </a:p>
          <a:p>
            <a:pPr algn="l"/>
            <a:r>
              <a:rPr lang="en-AU" b="1" i="0" dirty="0">
                <a:solidFill>
                  <a:srgbClr val="131313"/>
                </a:solidFill>
                <a:effectLst/>
                <a:latin typeface="Open Sans" panose="020B0606030504020204" pitchFamily="34" charset="0"/>
              </a:rPr>
              <a:t>Group mentorship</a:t>
            </a:r>
          </a:p>
          <a:p>
            <a:pPr algn="l"/>
            <a:r>
              <a:rPr lang="en-AU" b="0" i="0" dirty="0">
                <a:solidFill>
                  <a:srgbClr val="131313"/>
                </a:solidFill>
                <a:effectLst/>
                <a:latin typeface="Open Sans" panose="020B0606030504020204" pitchFamily="34" charset="0"/>
                <a:hlinkClick r:id="rId4"/>
              </a:rPr>
              <a:t>Group mentorship</a:t>
            </a:r>
            <a:r>
              <a:rPr lang="en-AU" b="0" i="0" dirty="0">
                <a:solidFill>
                  <a:srgbClr val="131313"/>
                </a:solidFill>
                <a:effectLst/>
                <a:latin typeface="Open Sans" panose="020B0606030504020204" pitchFamily="34" charset="0"/>
              </a:rPr>
              <a:t> in the workplace is a collaborative approach where a mentor collectively guides and supports a group of mentees. Unlike traditional one-on-one mentorship, group mentorship allows for shared learning and community among mentees. The mentor acts as a facilitator, creating a structured environment for mentees to engage in discussions, share experiences, and learn from one another. </a:t>
            </a:r>
          </a:p>
          <a:p>
            <a:pPr algn="l"/>
            <a:r>
              <a:rPr lang="en-AU" b="0" i="0" dirty="0">
                <a:solidFill>
                  <a:srgbClr val="131313"/>
                </a:solidFill>
                <a:effectLst/>
                <a:latin typeface="Open Sans" panose="020B0606030504020204" pitchFamily="34" charset="0"/>
              </a:rPr>
              <a:t>Group mentorship offers a broader range of perspectives, diverse insights, and a supportive mentee network. It encourages peer-to-peer learning, fosters teamwork, and builds relationships across different levels and departments within the organization. This form of mentorship also enables mentees to develop their networking and communication skills as they interact with multiple individuals. </a:t>
            </a:r>
          </a:p>
          <a:p>
            <a:pPr algn="l"/>
            <a:endParaRPr lang="en-AU" b="0" i="0" dirty="0">
              <a:solidFill>
                <a:srgbClr val="131313"/>
              </a:solidFill>
              <a:effectLst/>
              <a:latin typeface="Open Sans" panose="020B0606030504020204" pitchFamily="34" charset="0"/>
            </a:endParaRPr>
          </a:p>
          <a:p>
            <a:pPr algn="l"/>
            <a:r>
              <a:rPr lang="en-AU" b="1" i="0" dirty="0">
                <a:solidFill>
                  <a:srgbClr val="131313"/>
                </a:solidFill>
                <a:effectLst/>
                <a:latin typeface="Open Sans" panose="020B0606030504020204" pitchFamily="34" charset="0"/>
              </a:rPr>
              <a:t>Peer mentoring</a:t>
            </a:r>
          </a:p>
          <a:p>
            <a:pPr algn="l"/>
            <a:r>
              <a:rPr lang="en-AU" b="0" i="0" dirty="0">
                <a:solidFill>
                  <a:srgbClr val="131313"/>
                </a:solidFill>
                <a:effectLst/>
                <a:latin typeface="Open Sans" panose="020B0606030504020204" pitchFamily="34" charset="0"/>
                <a:hlinkClick r:id="rId5"/>
              </a:rPr>
              <a:t>Peer mentoring</a:t>
            </a:r>
            <a:r>
              <a:rPr lang="en-AU" b="0" i="0" dirty="0">
                <a:solidFill>
                  <a:srgbClr val="131313"/>
                </a:solidFill>
                <a:effectLst/>
                <a:latin typeface="Open Sans" panose="020B0606030504020204" pitchFamily="34" charset="0"/>
              </a:rPr>
              <a:t> is typically less formal than traditional mentoring programs, and it may involve peers sharing their experiences, skills, and knowledge in an informal setting. It can take many forms, such as lunch-and-learn sessions, job shadowing, or collaborative projects. </a:t>
            </a:r>
          </a:p>
          <a:p>
            <a:pPr algn="l"/>
            <a:r>
              <a:rPr lang="en-AU" b="0" i="0" dirty="0">
                <a:solidFill>
                  <a:srgbClr val="131313"/>
                </a:solidFill>
                <a:effectLst/>
                <a:latin typeface="Open Sans" panose="020B0606030504020204" pitchFamily="34" charset="0"/>
              </a:rPr>
              <a:t>Peer mentoring programs benefit organizations with a diverse workforce, allowing employees to learn from colleagues with different perspectives and backgrounds. By facilitating connections between colleagues and promoting a sense of community within the workplace, peer mentoring can help improve employee engagement, retention, and productivity. </a:t>
            </a:r>
          </a:p>
          <a:p>
            <a:pPr algn="l"/>
            <a:endParaRPr lang="en-AU" b="1" i="0" dirty="0">
              <a:solidFill>
                <a:srgbClr val="131313"/>
              </a:solidFill>
              <a:effectLst/>
              <a:latin typeface="Open Sans" panose="020B0606030504020204" pitchFamily="34" charset="0"/>
            </a:endParaRPr>
          </a:p>
          <a:p>
            <a:pPr algn="l"/>
            <a:r>
              <a:rPr lang="en-AU" b="1" i="0" dirty="0">
                <a:solidFill>
                  <a:srgbClr val="131313"/>
                </a:solidFill>
                <a:effectLst/>
                <a:latin typeface="Open Sans" panose="020B0606030504020204" pitchFamily="34" charset="0"/>
              </a:rPr>
              <a:t>Buddy system</a:t>
            </a:r>
          </a:p>
          <a:p>
            <a:pPr algn="l"/>
            <a:r>
              <a:rPr lang="en-AU" b="0" i="0" dirty="0">
                <a:solidFill>
                  <a:srgbClr val="131313"/>
                </a:solidFill>
                <a:effectLst/>
                <a:latin typeface="Open Sans" panose="020B0606030504020204" pitchFamily="34" charset="0"/>
              </a:rPr>
              <a:t>Some companies provide a </a:t>
            </a:r>
            <a:r>
              <a:rPr lang="en-AU" b="0" i="0" dirty="0">
                <a:solidFill>
                  <a:srgbClr val="131313"/>
                </a:solidFill>
                <a:effectLst/>
                <a:latin typeface="Open Sans" panose="020B0606030504020204" pitchFamily="34" charset="0"/>
                <a:hlinkClick r:id="rId6"/>
              </a:rPr>
              <a:t>buddy system</a:t>
            </a:r>
            <a:r>
              <a:rPr lang="en-AU" b="0" i="0" dirty="0">
                <a:solidFill>
                  <a:srgbClr val="131313"/>
                </a:solidFill>
                <a:effectLst/>
                <a:latin typeface="Open Sans" panose="020B0606030504020204" pitchFamily="34" charset="0"/>
              </a:rPr>
              <a:t>, for example, for new hires. The buddy system provides a supportive and informal approach where a more experienced employee, or buddy, is paired with a new or less experienced employee, like a new hire. The buddy acts as a guide, providing assistance, information, and emotional support to the employee as they navigate their roles, learn about the organization, and adapt to the workplace culture. </a:t>
            </a:r>
          </a:p>
          <a:p>
            <a:pPr algn="l"/>
            <a:r>
              <a:rPr lang="en-AU" b="0" i="0" dirty="0">
                <a:solidFill>
                  <a:srgbClr val="131313"/>
                </a:solidFill>
                <a:effectLst/>
                <a:latin typeface="Open Sans" panose="020B0606030504020204" pitchFamily="34" charset="0"/>
              </a:rPr>
              <a:t>This system helps new employees to accelerate their integration into the organization. Buddies help the person they have been paired with on practical matters, like answering questions, clarifying procedures, and providing insights into day-to-day operations. They also serve as a friendly resource for social integration, offering the mentee a welcoming and approachable presence. </a:t>
            </a:r>
          </a:p>
          <a:p>
            <a:pPr algn="l"/>
            <a:endParaRPr lang="en-AU" b="1" i="0" dirty="0">
              <a:solidFill>
                <a:srgbClr val="131313"/>
              </a:solidFill>
              <a:effectLst/>
              <a:latin typeface="Open Sans" panose="020B0606030504020204" pitchFamily="34" charset="0"/>
            </a:endParaRPr>
          </a:p>
          <a:p>
            <a:pPr algn="l"/>
            <a:r>
              <a:rPr lang="en-AU" b="1" i="0" dirty="0">
                <a:solidFill>
                  <a:srgbClr val="131313"/>
                </a:solidFill>
                <a:effectLst/>
                <a:latin typeface="Open Sans" panose="020B0606030504020204" pitchFamily="34" charset="0"/>
              </a:rPr>
              <a:t>Micro-mentoring</a:t>
            </a:r>
          </a:p>
          <a:p>
            <a:pPr algn="l"/>
            <a:r>
              <a:rPr lang="en-AU" b="0" i="0" dirty="0">
                <a:solidFill>
                  <a:srgbClr val="131313"/>
                </a:solidFill>
                <a:effectLst/>
                <a:latin typeface="Open Sans" panose="020B0606030504020204" pitchFamily="34" charset="0"/>
                <a:hlinkClick r:id="rId7"/>
              </a:rPr>
              <a:t>Micro-mentoring</a:t>
            </a:r>
            <a:r>
              <a:rPr lang="en-AU" b="0" i="0" dirty="0">
                <a:solidFill>
                  <a:srgbClr val="131313"/>
                </a:solidFill>
                <a:effectLst/>
                <a:latin typeface="Open Sans" panose="020B0606030504020204" pitchFamily="34" charset="0"/>
              </a:rPr>
              <a:t> is a relatively new form of workplace mentoring that is short in duration and usually occurs in the shape of just a few hours over a few days. It’s a great way to transfer knowledge about a specific topic or skill.  </a:t>
            </a:r>
          </a:p>
          <a:p>
            <a:pPr algn="l"/>
            <a:r>
              <a:rPr lang="en-AU" b="0" i="0" dirty="0">
                <a:solidFill>
                  <a:srgbClr val="131313"/>
                </a:solidFill>
                <a:effectLst/>
                <a:latin typeface="Open Sans" panose="020B0606030504020204" pitchFamily="34" charset="0"/>
              </a:rPr>
              <a:t>Mentees can connect with different mentors on a project-by-project basis or for specific skill acquisition. Micro mentoring allows for diverse perspectives and knowledge sources, enabling mentees to receive targeted guidance and insights from experts in various fields. </a:t>
            </a:r>
          </a:p>
          <a:p>
            <a:pPr algn="l"/>
            <a:r>
              <a:rPr lang="en-AU" b="0" i="0" dirty="0">
                <a:solidFill>
                  <a:srgbClr val="131313"/>
                </a:solidFill>
                <a:effectLst/>
                <a:latin typeface="Open Sans" panose="020B0606030504020204" pitchFamily="34" charset="0"/>
              </a:rPr>
              <a:t>It can take various forms, from brief meetings to informal discussions or virtual interactions, and is often driven by specific questions or challenges. It is a valuable tool for professional growth, as it allows mentees to gain more specialized knowledge.</a:t>
            </a:r>
          </a:p>
        </p:txBody>
      </p:sp>
      <p:sp>
        <p:nvSpPr>
          <p:cNvPr id="4" name="Slide Number Placeholder 3"/>
          <p:cNvSpPr>
            <a:spLocks noGrp="1"/>
          </p:cNvSpPr>
          <p:nvPr>
            <p:ph type="sldNum" sz="quarter" idx="5"/>
          </p:nvPr>
        </p:nvSpPr>
        <p:spPr/>
        <p:txBody>
          <a:bodyPr/>
          <a:lstStyle/>
          <a:p>
            <a:fld id="{CB51724D-CFAA-C343-8A32-7E64392FC7C9}" type="slidenum">
              <a:rPr lang="en-US" smtClean="0"/>
              <a:t>7</a:t>
            </a:fld>
            <a:endParaRPr lang="en-US"/>
          </a:p>
        </p:txBody>
      </p:sp>
    </p:spTree>
    <p:extLst>
      <p:ext uri="{BB962C8B-B14F-4D97-AF65-F5344CB8AC3E}">
        <p14:creationId xmlns:p14="http://schemas.microsoft.com/office/powerpoint/2010/main" val="3276931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92756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E234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dirty="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3794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bg1"/>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19820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6104585"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551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4" name="Content Placeholder 3"/>
          <p:cNvSpPr>
            <a:spLocks noGrp="1"/>
          </p:cNvSpPr>
          <p:nvPr>
            <p:ph sz="half" idx="2"/>
          </p:nvPr>
        </p:nvSpPr>
        <p:spPr>
          <a:xfrm>
            <a:off x="2592964" y="1200151"/>
            <a:ext cx="60938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6" name="Picture 5"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69007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640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 y="1"/>
            <a:ext cx="9144000" cy="5143500"/>
          </a:xfrm>
          <a:prstGeom prst="rect">
            <a:avLst/>
          </a:prstGeom>
        </p:spPr>
        <p:txBody>
          <a:bodyPr wrap="square" lIns="0" rIns="0" anchor="t"/>
          <a:lstStyle>
            <a:lvl1pPr marL="0" indent="0">
              <a:buNone/>
              <a:defRPr sz="3200">
                <a:latin typeface="Nunito Sans" charset="0"/>
                <a:ea typeface="Nunito Sans" charset="0"/>
                <a:cs typeface="Nunito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2" name="Picture 1" descr="Scouts_VIC_Master_Vert_FullCol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4" y="4003843"/>
            <a:ext cx="933167" cy="1139658"/>
          </a:xfrm>
          <a:prstGeom prst="rect">
            <a:avLst/>
          </a:prstGeom>
        </p:spPr>
      </p:pic>
    </p:spTree>
    <p:extLst>
      <p:ext uri="{BB962C8B-B14F-4D97-AF65-F5344CB8AC3E}">
        <p14:creationId xmlns:p14="http://schemas.microsoft.com/office/powerpoint/2010/main" val="218413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19513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Lst>
  <p:txStyles>
    <p:title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p:titleStyle>
    <p:bodyStyle>
      <a:lvl1pPr marL="342900" indent="-342900" algn="l" defTabSz="457200" rtl="0" eaLnBrk="1" latinLnBrk="0" hangingPunct="1">
        <a:spcBef>
          <a:spcPct val="20000"/>
        </a:spcBef>
        <a:buFont typeface="Arial"/>
        <a:buChar char="•"/>
        <a:defRPr sz="28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rmAutofit/>
          </a:bodyPr>
          <a:lstStyle/>
          <a:p>
            <a:r>
              <a:rPr lang="en-US" sz="4900" dirty="0"/>
              <a:t>Mentoring Leaders</a:t>
            </a:r>
          </a:p>
        </p:txBody>
      </p:sp>
    </p:spTree>
    <p:extLst>
      <p:ext uri="{BB962C8B-B14F-4D97-AF65-F5344CB8AC3E}">
        <p14:creationId xmlns:p14="http://schemas.microsoft.com/office/powerpoint/2010/main" val="70774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755F7-953B-56C0-5388-3C62B6849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67F2E-1B6E-3DCC-8628-8B12012B0607}"/>
              </a:ext>
            </a:extLst>
          </p:cNvPr>
          <p:cNvSpPr>
            <a:spLocks noGrp="1"/>
          </p:cNvSpPr>
          <p:nvPr>
            <p:ph type="title"/>
          </p:nvPr>
        </p:nvSpPr>
        <p:spPr>
          <a:xfrm>
            <a:off x="457200" y="205978"/>
            <a:ext cx="8229600" cy="4670821"/>
          </a:xfrm>
        </p:spPr>
        <p:txBody>
          <a:bodyPr>
            <a:normAutofit/>
          </a:bodyPr>
          <a:lstStyle/>
          <a:p>
            <a:r>
              <a:rPr lang="en-US" dirty="0"/>
              <a:t>Thank you</a:t>
            </a:r>
          </a:p>
        </p:txBody>
      </p:sp>
    </p:spTree>
    <p:extLst>
      <p:ext uri="{BB962C8B-B14F-4D97-AF65-F5344CB8AC3E}">
        <p14:creationId xmlns:p14="http://schemas.microsoft.com/office/powerpoint/2010/main" val="409356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Keys to mentoring</a:t>
            </a:r>
          </a:p>
        </p:txBody>
      </p:sp>
      <p:sp>
        <p:nvSpPr>
          <p:cNvPr id="3" name="Content Placeholder 2"/>
          <p:cNvSpPr>
            <a:spLocks noGrp="1"/>
          </p:cNvSpPr>
          <p:nvPr>
            <p:ph sz="half" idx="1"/>
          </p:nvPr>
        </p:nvSpPr>
        <p:spPr>
          <a:xfrm>
            <a:off x="457200" y="1200151"/>
            <a:ext cx="7203688" cy="3737370"/>
          </a:xfrm>
        </p:spPr>
        <p:txBody>
          <a:bodyPr>
            <a:normAutofit fontScale="92500" lnSpcReduction="10000"/>
          </a:bodyPr>
          <a:lstStyle/>
          <a:p>
            <a:pPr algn="l" fontAlgn="ctr">
              <a:buFont typeface="Arial" panose="020B0604020202020204" pitchFamily="34" charset="0"/>
              <a:buChar char="•"/>
            </a:pPr>
            <a:r>
              <a:rPr lang="en-AU" sz="2600" b="1" i="0" dirty="0">
                <a:solidFill>
                  <a:srgbClr val="EEF0FF"/>
                </a:solidFill>
                <a:effectLst/>
                <a:latin typeface="Nunito Sans" pitchFamily="2" charset="77"/>
              </a:rPr>
              <a:t>Goals</a:t>
            </a:r>
            <a:endParaRPr lang="en-AU" sz="2600" b="0" i="0" dirty="0">
              <a:solidFill>
                <a:srgbClr val="EEF0FF"/>
              </a:solidFill>
              <a:effectLst/>
              <a:latin typeface="Nunito Sans" pitchFamily="2" charset="77"/>
            </a:endParaRPr>
          </a:p>
          <a:p>
            <a:pPr lvl="1" fontAlgn="ctr">
              <a:buFont typeface="Arial" panose="020B0604020202020204" pitchFamily="34" charset="0"/>
              <a:buChar char="•"/>
            </a:pPr>
            <a:r>
              <a:rPr lang="en-AU" sz="2200" b="0" i="0" dirty="0">
                <a:solidFill>
                  <a:srgbClr val="EEF0FF"/>
                </a:solidFill>
                <a:effectLst/>
                <a:latin typeface="Nunito Sans" pitchFamily="2" charset="77"/>
              </a:rPr>
              <a:t>The goals and outcomes should align with objectives – educational or organisational </a:t>
            </a:r>
          </a:p>
          <a:p>
            <a:pPr algn="l" fontAlgn="ctr">
              <a:buFont typeface="Arial" panose="020B0604020202020204" pitchFamily="34" charset="0"/>
              <a:buChar char="•"/>
            </a:pPr>
            <a:r>
              <a:rPr lang="en-AU" sz="2600" b="1" i="0" dirty="0">
                <a:solidFill>
                  <a:srgbClr val="EEF0FF"/>
                </a:solidFill>
                <a:effectLst/>
                <a:latin typeface="Nunito Sans" pitchFamily="2" charset="77"/>
              </a:rPr>
              <a:t>Engagement</a:t>
            </a:r>
            <a:endParaRPr lang="en-AU" sz="2600" b="0" i="0" dirty="0">
              <a:solidFill>
                <a:srgbClr val="EEF0FF"/>
              </a:solidFill>
              <a:effectLst/>
              <a:latin typeface="Nunito Sans" pitchFamily="2" charset="77"/>
            </a:endParaRPr>
          </a:p>
          <a:p>
            <a:pPr lvl="1" fontAlgn="ctr">
              <a:buFont typeface="Arial" panose="020B0604020202020204" pitchFamily="34" charset="0"/>
              <a:buChar char="•"/>
            </a:pPr>
            <a:r>
              <a:rPr lang="en-AU" b="0" i="0" dirty="0">
                <a:solidFill>
                  <a:srgbClr val="EEF0FF"/>
                </a:solidFill>
                <a:effectLst/>
                <a:latin typeface="Nunito Sans" pitchFamily="2" charset="77"/>
              </a:rPr>
              <a:t>Match mentors with mentees based on their developmental goals</a:t>
            </a:r>
          </a:p>
          <a:p>
            <a:pPr algn="l" fontAlgn="ctr">
              <a:buFont typeface="Arial" panose="020B0604020202020204" pitchFamily="34" charset="0"/>
              <a:buChar char="•"/>
            </a:pPr>
            <a:r>
              <a:rPr lang="en-AU" sz="2600" b="1" i="0" dirty="0">
                <a:solidFill>
                  <a:srgbClr val="EEF0FF"/>
                </a:solidFill>
                <a:effectLst/>
                <a:latin typeface="Nunito Sans" pitchFamily="2" charset="77"/>
              </a:rPr>
              <a:t>Accountability</a:t>
            </a:r>
            <a:endParaRPr lang="en-AU" sz="2600" b="0" i="0" dirty="0">
              <a:solidFill>
                <a:srgbClr val="EEF0FF"/>
              </a:solidFill>
              <a:effectLst/>
              <a:latin typeface="Nunito Sans" pitchFamily="2" charset="77"/>
            </a:endParaRPr>
          </a:p>
          <a:p>
            <a:pPr lvl="1" fontAlgn="ctr">
              <a:buFont typeface="Arial" panose="020B0604020202020204" pitchFamily="34" charset="0"/>
              <a:buChar char="•"/>
            </a:pPr>
            <a:r>
              <a:rPr lang="en-AU" b="0" i="0" dirty="0">
                <a:solidFill>
                  <a:srgbClr val="EEF0FF"/>
                </a:solidFill>
                <a:effectLst/>
                <a:latin typeface="Nunito Sans" pitchFamily="2" charset="77"/>
              </a:rPr>
              <a:t>Mentors should be available and accessible to</a:t>
            </a:r>
            <a:br>
              <a:rPr lang="en-AU" b="0" i="0" dirty="0">
                <a:solidFill>
                  <a:srgbClr val="EEF0FF"/>
                </a:solidFill>
                <a:effectLst/>
                <a:latin typeface="Nunito Sans" pitchFamily="2" charset="77"/>
              </a:rPr>
            </a:br>
            <a:r>
              <a:rPr lang="en-AU" b="0" i="0" dirty="0">
                <a:solidFill>
                  <a:srgbClr val="EEF0FF"/>
                </a:solidFill>
                <a:effectLst/>
                <a:latin typeface="Nunito Sans" pitchFamily="2" charset="77"/>
              </a:rPr>
              <a:t>their mentees</a:t>
            </a:r>
          </a:p>
          <a:p>
            <a:pPr algn="l" fontAlgn="ctr">
              <a:buFont typeface="Arial" panose="020B0604020202020204" pitchFamily="34" charset="0"/>
              <a:buChar char="•"/>
            </a:pPr>
            <a:r>
              <a:rPr lang="en-AU" sz="2600" b="1" i="0" dirty="0">
                <a:solidFill>
                  <a:srgbClr val="EEF0FF"/>
                </a:solidFill>
                <a:effectLst/>
                <a:latin typeface="Nunito Sans" pitchFamily="2" charset="77"/>
              </a:rPr>
              <a:t>Trust</a:t>
            </a:r>
            <a:endParaRPr lang="en-AU" sz="2600" b="0" i="0" dirty="0">
              <a:solidFill>
                <a:srgbClr val="EEF0FF"/>
              </a:solidFill>
              <a:effectLst/>
              <a:latin typeface="Nunito Sans" pitchFamily="2" charset="77"/>
            </a:endParaRPr>
          </a:p>
          <a:p>
            <a:pPr lvl="1" fontAlgn="ctr">
              <a:buFont typeface="Arial" panose="020B0604020202020204" pitchFamily="34" charset="0"/>
              <a:buChar char="•"/>
            </a:pPr>
            <a:r>
              <a:rPr lang="en-AU" b="0" i="0" dirty="0">
                <a:solidFill>
                  <a:srgbClr val="EEF0FF"/>
                </a:solidFill>
                <a:effectLst/>
                <a:latin typeface="Nunito Sans" pitchFamily="2" charset="77"/>
              </a:rPr>
              <a:t>Trust is a key quality in every mentoring relationship</a:t>
            </a:r>
          </a:p>
          <a:p>
            <a:endParaRPr lang="en-US" dirty="0">
              <a:latin typeface="Nunito Sans" pitchFamily="2" charset="77"/>
            </a:endParaRPr>
          </a:p>
        </p:txBody>
      </p:sp>
    </p:spTree>
    <p:extLst>
      <p:ext uri="{BB962C8B-B14F-4D97-AF65-F5344CB8AC3E}">
        <p14:creationId xmlns:p14="http://schemas.microsoft.com/office/powerpoint/2010/main" val="142729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7005234" cy="3394472"/>
          </a:xfrm>
        </p:spPr>
        <p:txBody>
          <a:bodyPr>
            <a:normAutofit/>
          </a:bodyPr>
          <a:lstStyle/>
          <a:p>
            <a:pPr algn="l" fontAlgn="ctr">
              <a:buFont typeface="Arial" panose="020B0604020202020204" pitchFamily="34" charset="0"/>
              <a:buChar char="•"/>
            </a:pPr>
            <a:r>
              <a:rPr lang="en-AU" b="1" i="0" dirty="0">
                <a:solidFill>
                  <a:srgbClr val="EEF0FF"/>
                </a:solidFill>
                <a:effectLst/>
                <a:latin typeface="Nunito Sans" pitchFamily="2" charset="77"/>
              </a:rPr>
              <a:t>Values and priorities</a:t>
            </a:r>
            <a:endParaRPr lang="en-AU" b="0" i="0" dirty="0">
              <a:solidFill>
                <a:srgbClr val="EEF0FF"/>
              </a:solidFill>
              <a:effectLst/>
              <a:latin typeface="Nunito Sans" pitchFamily="2" charset="77"/>
            </a:endParaRPr>
          </a:p>
          <a:p>
            <a:pPr lvl="1" fontAlgn="ctr">
              <a:buFont typeface="Arial" panose="020B0604020202020204" pitchFamily="34" charset="0"/>
              <a:buChar char="•"/>
            </a:pPr>
            <a:r>
              <a:rPr lang="en-AU" b="0" i="0" dirty="0">
                <a:solidFill>
                  <a:srgbClr val="EEF0FF"/>
                </a:solidFill>
                <a:effectLst/>
                <a:latin typeface="Nunito Sans" pitchFamily="2" charset="77"/>
              </a:rPr>
              <a:t>Successful mentoring can lead to better outcomes</a:t>
            </a:r>
          </a:p>
          <a:p>
            <a:pPr algn="l" fontAlgn="ctr">
              <a:buFont typeface="Arial" panose="020B0604020202020204" pitchFamily="34" charset="0"/>
              <a:buChar char="•"/>
            </a:pPr>
            <a:r>
              <a:rPr lang="en-AU" b="1" i="0" dirty="0">
                <a:solidFill>
                  <a:srgbClr val="EEF0FF"/>
                </a:solidFill>
                <a:effectLst/>
                <a:latin typeface="Nunito Sans" pitchFamily="2" charset="77"/>
              </a:rPr>
              <a:t>Type of mentorship</a:t>
            </a:r>
            <a:endParaRPr lang="en-AU" b="0" i="0" dirty="0">
              <a:solidFill>
                <a:srgbClr val="EEF0FF"/>
              </a:solidFill>
              <a:effectLst/>
              <a:latin typeface="Nunito Sans" pitchFamily="2" charset="77"/>
            </a:endParaRPr>
          </a:p>
          <a:p>
            <a:pPr lvl="1" fontAlgn="ctr">
              <a:buFont typeface="Arial" panose="020B0604020202020204" pitchFamily="34" charset="0"/>
              <a:buChar char="•"/>
            </a:pPr>
            <a:r>
              <a:rPr lang="en-AU" b="0" i="0" dirty="0">
                <a:solidFill>
                  <a:srgbClr val="EEF0FF"/>
                </a:solidFill>
                <a:effectLst/>
                <a:latin typeface="Nunito Sans" pitchFamily="2" charset="77"/>
              </a:rPr>
              <a:t>There are many types of mentoring, including group mentoring, peer mentoring, and functional mentoring</a:t>
            </a:r>
          </a:p>
          <a:p>
            <a:pPr algn="l">
              <a:buFont typeface="Arial" panose="020B0604020202020204" pitchFamily="34" charset="0"/>
              <a:buChar char="•"/>
            </a:pPr>
            <a:r>
              <a:rPr lang="en-AU" b="1" i="0" dirty="0">
                <a:solidFill>
                  <a:srgbClr val="EEF0FF"/>
                </a:solidFill>
                <a:effectLst/>
                <a:latin typeface="Nunito Sans" pitchFamily="2" charset="77"/>
              </a:rPr>
              <a:t>Community</a:t>
            </a:r>
            <a:endParaRPr lang="en-AU" b="0" i="0" dirty="0">
              <a:solidFill>
                <a:srgbClr val="EEF0FF"/>
              </a:solidFill>
              <a:effectLst/>
              <a:latin typeface="Nunito Sans" pitchFamily="2" charset="77"/>
            </a:endParaRPr>
          </a:p>
          <a:p>
            <a:pPr lvl="1">
              <a:buFont typeface="Arial" panose="020B0604020202020204" pitchFamily="34" charset="0"/>
              <a:buChar char="•"/>
            </a:pPr>
            <a:r>
              <a:rPr lang="en-AU" b="0" i="0" dirty="0">
                <a:solidFill>
                  <a:srgbClr val="EEF0FF"/>
                </a:solidFill>
                <a:effectLst/>
                <a:latin typeface="Nunito Sans" pitchFamily="2" charset="77"/>
              </a:rPr>
              <a:t>Mentoring can help create a supportive and collaborative community</a:t>
            </a:r>
          </a:p>
          <a:p>
            <a:endParaRPr lang="en-US" dirty="0">
              <a:latin typeface="Nunito Sans" pitchFamily="2" charset="77"/>
            </a:endParaRPr>
          </a:p>
        </p:txBody>
      </p:sp>
    </p:spTree>
    <p:extLst>
      <p:ext uri="{BB962C8B-B14F-4D97-AF65-F5344CB8AC3E}">
        <p14:creationId xmlns:p14="http://schemas.microsoft.com/office/powerpoint/2010/main" val="217481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723"/>
            <a:ext cx="8229600" cy="857250"/>
          </a:xfrm>
        </p:spPr>
        <p:txBody>
          <a:bodyPr>
            <a:normAutofit/>
          </a:bodyPr>
          <a:lstStyle/>
          <a:p>
            <a:pPr algn="l"/>
            <a:r>
              <a:rPr lang="en-US" dirty="0"/>
              <a:t>How do you develop…?</a:t>
            </a:r>
            <a:endParaRPr lang="en-US" b="1" dirty="0">
              <a:latin typeface="Nunito Sans" pitchFamily="2" charset="77"/>
            </a:endParaRPr>
          </a:p>
        </p:txBody>
      </p:sp>
      <p:sp>
        <p:nvSpPr>
          <p:cNvPr id="4" name="Title 1">
            <a:extLst>
              <a:ext uri="{FF2B5EF4-FFF2-40B4-BE49-F238E27FC236}">
                <a16:creationId xmlns:a16="http://schemas.microsoft.com/office/drawing/2014/main" id="{D964FCB1-A4D0-4D6D-EF05-8ECCCE77941A}"/>
              </a:ext>
            </a:extLst>
          </p:cNvPr>
          <p:cNvSpPr txBox="1">
            <a:spLocks/>
          </p:cNvSpPr>
          <p:nvPr/>
        </p:nvSpPr>
        <p:spPr>
          <a:xfrm>
            <a:off x="457200" y="1678583"/>
            <a:ext cx="4424766" cy="22734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a:lstStyle>
          <a:p>
            <a:pPr marL="571500" indent="-571500" algn="l">
              <a:buFont typeface="Arial" panose="020B0604020202020204" pitchFamily="34" charset="0"/>
              <a:buChar char="•"/>
            </a:pPr>
            <a:r>
              <a:rPr lang="en-US" sz="3000" dirty="0">
                <a:latin typeface="Nunito Sans" pitchFamily="2" charset="77"/>
              </a:rPr>
              <a:t>Goals</a:t>
            </a:r>
          </a:p>
          <a:p>
            <a:pPr marL="571500" indent="-571500" algn="l">
              <a:buFont typeface="Arial" panose="020B0604020202020204" pitchFamily="34" charset="0"/>
              <a:buChar char="•"/>
            </a:pPr>
            <a:r>
              <a:rPr lang="en-US" sz="3000" dirty="0">
                <a:latin typeface="Nunito Sans" pitchFamily="2" charset="77"/>
              </a:rPr>
              <a:t>Trust</a:t>
            </a:r>
          </a:p>
          <a:p>
            <a:pPr marL="571500" indent="-571500" algn="l">
              <a:buFont typeface="Arial" panose="020B0604020202020204" pitchFamily="34" charset="0"/>
              <a:buChar char="•"/>
            </a:pPr>
            <a:r>
              <a:rPr lang="en-US" sz="3000" dirty="0">
                <a:latin typeface="Nunito Sans" pitchFamily="2" charset="77"/>
              </a:rPr>
              <a:t>Accountability</a:t>
            </a:r>
          </a:p>
          <a:p>
            <a:pPr marL="571500" indent="-571500" algn="l">
              <a:buFont typeface="Arial" panose="020B0604020202020204" pitchFamily="34" charset="0"/>
              <a:buChar char="•"/>
            </a:pPr>
            <a:r>
              <a:rPr lang="en-US" sz="3000" dirty="0">
                <a:latin typeface="Nunito Sans" pitchFamily="2" charset="77"/>
              </a:rPr>
              <a:t>Community</a:t>
            </a:r>
          </a:p>
        </p:txBody>
      </p:sp>
    </p:spTree>
    <p:extLst>
      <p:ext uri="{BB962C8B-B14F-4D97-AF65-F5344CB8AC3E}">
        <p14:creationId xmlns:p14="http://schemas.microsoft.com/office/powerpoint/2010/main" val="154839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Understanding</a:t>
            </a:r>
          </a:p>
        </p:txBody>
      </p:sp>
      <p:sp>
        <p:nvSpPr>
          <p:cNvPr id="3" name="Content Placeholder 2"/>
          <p:cNvSpPr>
            <a:spLocks noGrp="1"/>
          </p:cNvSpPr>
          <p:nvPr>
            <p:ph sz="half" idx="1"/>
          </p:nvPr>
        </p:nvSpPr>
        <p:spPr>
          <a:xfrm>
            <a:off x="457200" y="1200151"/>
            <a:ext cx="6958739" cy="3394472"/>
          </a:xfrm>
        </p:spPr>
        <p:txBody>
          <a:bodyPr>
            <a:normAutofit/>
          </a:bodyPr>
          <a:lstStyle/>
          <a:p>
            <a:pPr marL="0" indent="0">
              <a:buNone/>
            </a:pPr>
            <a:r>
              <a:rPr lang="en-US" dirty="0">
                <a:latin typeface="Nunito Sans Bold" pitchFamily="2" charset="0"/>
              </a:rPr>
              <a:t>Pathways</a:t>
            </a:r>
          </a:p>
          <a:p>
            <a:pPr lvl="1"/>
            <a:r>
              <a:rPr lang="en-US" dirty="0"/>
              <a:t>What do you know about the pathways they are forging or following?</a:t>
            </a:r>
          </a:p>
          <a:p>
            <a:pPr marL="0" indent="0">
              <a:buNone/>
            </a:pPr>
            <a:r>
              <a:rPr lang="en-US" dirty="0">
                <a:latin typeface="Nunito Sans Bold" pitchFamily="2" charset="0"/>
              </a:rPr>
              <a:t>Empathy</a:t>
            </a:r>
          </a:p>
          <a:p>
            <a:pPr lvl="1"/>
            <a:r>
              <a:rPr lang="en-US" dirty="0"/>
              <a:t>How can you relate to the experiences and provide supplementary or complementary guidance?</a:t>
            </a:r>
          </a:p>
          <a:p>
            <a:pPr marL="0" indent="0">
              <a:buNone/>
            </a:pPr>
            <a:r>
              <a:rPr lang="en-US" dirty="0">
                <a:latin typeface="Nunito Sans Bold" pitchFamily="2" charset="0"/>
              </a:rPr>
              <a:t>Translate</a:t>
            </a:r>
          </a:p>
          <a:p>
            <a:pPr lvl="1"/>
            <a:r>
              <a:rPr lang="en-US" dirty="0"/>
              <a:t>How can you support the translation of their knowledge and experience to the Scouting context?</a:t>
            </a:r>
          </a:p>
        </p:txBody>
      </p:sp>
    </p:spTree>
    <p:extLst>
      <p:ext uri="{BB962C8B-B14F-4D97-AF65-F5344CB8AC3E}">
        <p14:creationId xmlns:p14="http://schemas.microsoft.com/office/powerpoint/2010/main" val="393251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670821"/>
          </a:xfrm>
        </p:spPr>
        <p:txBody>
          <a:bodyPr>
            <a:normAutofit/>
          </a:bodyPr>
          <a:lstStyle/>
          <a:p>
            <a:r>
              <a:rPr lang="en-US" dirty="0"/>
              <a:t>How do you seek to</a:t>
            </a:r>
            <a:br>
              <a:rPr lang="en-US" dirty="0"/>
            </a:br>
            <a:r>
              <a:rPr lang="en-US" dirty="0"/>
              <a:t>understand the experience?</a:t>
            </a:r>
          </a:p>
        </p:txBody>
      </p:sp>
    </p:spTree>
    <p:extLst>
      <p:ext uri="{BB962C8B-B14F-4D97-AF65-F5344CB8AC3E}">
        <p14:creationId xmlns:p14="http://schemas.microsoft.com/office/powerpoint/2010/main" val="177046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Types of Mentoring</a:t>
            </a:r>
          </a:p>
        </p:txBody>
      </p:sp>
      <p:sp>
        <p:nvSpPr>
          <p:cNvPr id="3" name="Content Placeholder 2"/>
          <p:cNvSpPr>
            <a:spLocks noGrp="1"/>
          </p:cNvSpPr>
          <p:nvPr>
            <p:ph sz="half" idx="1"/>
          </p:nvPr>
        </p:nvSpPr>
        <p:spPr>
          <a:xfrm>
            <a:off x="457200" y="1339636"/>
            <a:ext cx="6104585" cy="2798412"/>
          </a:xfrm>
        </p:spPr>
        <p:txBody>
          <a:bodyPr/>
          <a:lstStyle/>
          <a:p>
            <a:r>
              <a:rPr lang="en-US" dirty="0"/>
              <a:t>Traditional mentoring</a:t>
            </a:r>
          </a:p>
          <a:p>
            <a:r>
              <a:rPr lang="en-US" dirty="0"/>
              <a:t>Reverse mentoring</a:t>
            </a:r>
          </a:p>
          <a:p>
            <a:r>
              <a:rPr lang="en-US" dirty="0"/>
              <a:t>Group mentorship</a:t>
            </a:r>
          </a:p>
          <a:p>
            <a:r>
              <a:rPr lang="en-US" dirty="0"/>
              <a:t>Peer mentoring</a:t>
            </a:r>
          </a:p>
          <a:p>
            <a:r>
              <a:rPr lang="en-US" dirty="0"/>
              <a:t>Buddy system</a:t>
            </a:r>
          </a:p>
          <a:p>
            <a:r>
              <a:rPr lang="en-US" dirty="0"/>
              <a:t>Micro-mentoring</a:t>
            </a:r>
          </a:p>
        </p:txBody>
      </p:sp>
    </p:spTree>
    <p:extLst>
      <p:ext uri="{BB962C8B-B14F-4D97-AF65-F5344CB8AC3E}">
        <p14:creationId xmlns:p14="http://schemas.microsoft.com/office/powerpoint/2010/main" val="116714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670821"/>
          </a:xfrm>
        </p:spPr>
        <p:txBody>
          <a:bodyPr>
            <a:normAutofit/>
          </a:bodyPr>
          <a:lstStyle/>
          <a:p>
            <a:r>
              <a:rPr lang="en-US" dirty="0"/>
              <a:t>What type of mentoring</a:t>
            </a:r>
            <a:br>
              <a:rPr lang="en-US" dirty="0"/>
            </a:br>
            <a:r>
              <a:rPr lang="en-US" dirty="0"/>
              <a:t>works for you?</a:t>
            </a:r>
          </a:p>
        </p:txBody>
      </p:sp>
    </p:spTree>
    <p:extLst>
      <p:ext uri="{BB962C8B-B14F-4D97-AF65-F5344CB8AC3E}">
        <p14:creationId xmlns:p14="http://schemas.microsoft.com/office/powerpoint/2010/main" val="199624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AE50-A9AD-1D96-36AF-10532BE08449}"/>
              </a:ext>
            </a:extLst>
          </p:cNvPr>
          <p:cNvSpPr>
            <a:spLocks noGrp="1"/>
          </p:cNvSpPr>
          <p:nvPr>
            <p:ph type="title"/>
          </p:nvPr>
        </p:nvSpPr>
        <p:spPr>
          <a:xfrm>
            <a:off x="457200" y="298969"/>
            <a:ext cx="8229600" cy="857250"/>
          </a:xfrm>
        </p:spPr>
        <p:txBody>
          <a:bodyPr/>
          <a:lstStyle/>
          <a:p>
            <a:pPr algn="l"/>
            <a:r>
              <a:rPr lang="en-US" dirty="0"/>
              <a:t>Motivate</a:t>
            </a:r>
          </a:p>
        </p:txBody>
      </p:sp>
      <p:sp>
        <p:nvSpPr>
          <p:cNvPr id="3" name="Content Placeholder 2">
            <a:extLst>
              <a:ext uri="{FF2B5EF4-FFF2-40B4-BE49-F238E27FC236}">
                <a16:creationId xmlns:a16="http://schemas.microsoft.com/office/drawing/2014/main" id="{C5651DEA-F5FD-905D-4E1D-88EE88074E8A}"/>
              </a:ext>
            </a:extLst>
          </p:cNvPr>
          <p:cNvSpPr>
            <a:spLocks noGrp="1"/>
          </p:cNvSpPr>
          <p:nvPr>
            <p:ph sz="half" idx="1"/>
          </p:nvPr>
        </p:nvSpPr>
        <p:spPr>
          <a:xfrm>
            <a:off x="457200" y="1266503"/>
            <a:ext cx="7260021" cy="1581795"/>
          </a:xfrm>
        </p:spPr>
        <p:txBody>
          <a:bodyPr/>
          <a:lstStyle/>
          <a:p>
            <a:r>
              <a:rPr lang="en-US" dirty="0"/>
              <a:t>What is motivating you to mentor others?</a:t>
            </a:r>
          </a:p>
          <a:p>
            <a:r>
              <a:rPr lang="en-US" dirty="0"/>
              <a:t>What brings you joy in mentoring?</a:t>
            </a:r>
          </a:p>
          <a:p>
            <a:r>
              <a:rPr lang="en-US" dirty="0"/>
              <a:t>How can you provide a supportive environment?</a:t>
            </a:r>
          </a:p>
        </p:txBody>
      </p:sp>
    </p:spTree>
    <p:extLst>
      <p:ext uri="{BB962C8B-B14F-4D97-AF65-F5344CB8AC3E}">
        <p14:creationId xmlns:p14="http://schemas.microsoft.com/office/powerpoint/2010/main" val="3520276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891</Words>
  <Application>Microsoft Office PowerPoint</Application>
  <PresentationFormat>On-screen Show (16:9)</PresentationFormat>
  <Paragraphs>70</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Nunito Sans</vt:lpstr>
      <vt:lpstr>Nunito Sans Black</vt:lpstr>
      <vt:lpstr>Nunito Sans Bold</vt:lpstr>
      <vt:lpstr>Nunito Sans Light</vt:lpstr>
      <vt:lpstr>Open Sans</vt:lpstr>
      <vt:lpstr>Office Theme</vt:lpstr>
      <vt:lpstr>Mentoring Leaders</vt:lpstr>
      <vt:lpstr>Keys to mentoring</vt:lpstr>
      <vt:lpstr>PowerPoint Presentation</vt:lpstr>
      <vt:lpstr>How do you develop…?</vt:lpstr>
      <vt:lpstr>Understanding</vt:lpstr>
      <vt:lpstr>How do you seek to understand the experience?</vt:lpstr>
      <vt:lpstr>Types of Mentoring</vt:lpstr>
      <vt:lpstr>What type of mentoring works for you?</vt:lpstr>
      <vt:lpstr>Motivate</vt:lpstr>
      <vt:lpstr>Thank you</vt:lpstr>
    </vt:vector>
  </TitlesOfParts>
  <Company>Scouts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Freya Docherty</dc:creator>
  <cp:lastModifiedBy>Sarah Gray</cp:lastModifiedBy>
  <cp:revision>30</cp:revision>
  <dcterms:created xsi:type="dcterms:W3CDTF">2019-02-14T04:33:49Z</dcterms:created>
  <dcterms:modified xsi:type="dcterms:W3CDTF">2025-01-31T06:36:58Z</dcterms:modified>
</cp:coreProperties>
</file>